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0" r:id="rId19"/>
    <p:sldId id="272" r:id="rId20"/>
    <p:sldId id="301" r:id="rId21"/>
    <p:sldId id="273" r:id="rId22"/>
    <p:sldId id="274" r:id="rId23"/>
    <p:sldId id="275" r:id="rId24"/>
    <p:sldId id="276" r:id="rId25"/>
    <p:sldId id="277" r:id="rId26"/>
    <p:sldId id="302" r:id="rId27"/>
    <p:sldId id="278" r:id="rId28"/>
    <p:sldId id="279" r:id="rId29"/>
    <p:sldId id="280" r:id="rId30"/>
    <p:sldId id="281" r:id="rId31"/>
    <p:sldId id="282" r:id="rId32"/>
    <p:sldId id="287" r:id="rId33"/>
    <p:sldId id="283" r:id="rId34"/>
    <p:sldId id="284" r:id="rId35"/>
    <p:sldId id="285" r:id="rId36"/>
    <p:sldId id="286" r:id="rId37"/>
    <p:sldId id="288" r:id="rId38"/>
    <p:sldId id="289" r:id="rId39"/>
    <p:sldId id="290" r:id="rId40"/>
    <p:sldId id="291" r:id="rId41"/>
    <p:sldId id="296" r:id="rId42"/>
    <p:sldId id="292" r:id="rId43"/>
    <p:sldId id="294" r:id="rId44"/>
    <p:sldId id="295" r:id="rId45"/>
    <p:sldId id="299" r:id="rId46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-828" y="-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/>
          <p:cNvCxnSpPr/>
          <p:nvPr/>
        </p:nvCxnSpPr>
        <p:spPr>
          <a:xfrm flipH="1">
            <a:off x="8228013" y="7938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6"/>
          <p:cNvCxnSpPr/>
          <p:nvPr/>
        </p:nvCxnSpPr>
        <p:spPr>
          <a:xfrm flipH="1">
            <a:off x="6108700" y="92075"/>
            <a:ext cx="6080125" cy="6080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0"/>
          <p:cNvCxnSpPr/>
          <p:nvPr/>
        </p:nvCxnSpPr>
        <p:spPr>
          <a:xfrm flipH="1">
            <a:off x="7335838" y="31750"/>
            <a:ext cx="4852987" cy="48529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2"/>
          <p:cNvCxnSpPr/>
          <p:nvPr/>
        </p:nvCxnSpPr>
        <p:spPr>
          <a:xfrm flipH="1">
            <a:off x="7845425" y="609600"/>
            <a:ext cx="4343400" cy="43434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/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236AB-C0A8-4329-9951-2542179BE96A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BFDA8-0E2C-4683-833C-16E8EDDA28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A2761-AC66-458C-84F5-6DDE9ED88F24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79DC6-E4EA-4138-9EC3-A41046772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/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A35B8-9ED8-4A5E-A245-2911FB955354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F3D1A-0E15-4C05-9BC8-DBD0F12182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/>
          <p:cNvSpPr txBox="1"/>
          <p:nvPr/>
        </p:nvSpPr>
        <p:spPr>
          <a:xfrm>
            <a:off x="431800" y="812800"/>
            <a:ext cx="495300" cy="584200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atin typeface="+mn-lt"/>
              </a:rPr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8356600" y="2768600"/>
            <a:ext cx="495300" cy="584200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/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9EE96-4FD0-446E-B0A8-8EC0B3DFE7A4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1EA60-2EE3-475B-A422-78589F599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/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403DD-7669-477A-868B-DE1EB5805ABC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359C1-12FF-437D-8F3D-492DEEFFDB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/>
          <p:nvPr/>
        </p:nvSpPr>
        <p:spPr>
          <a:xfrm>
            <a:off x="431800" y="812800"/>
            <a:ext cx="495300" cy="584200"/>
          </a:xfrm>
          <a:prstGeom prst="rect">
            <a:avLst/>
          </a:prstGeom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atin typeface="+mn-lt"/>
              </a:rPr>
              <a:t>“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8356600" y="2768600"/>
            <a:ext cx="495300" cy="584200"/>
          </a:xfrm>
          <a:prstGeom prst="rect">
            <a:avLst/>
          </a:prstGeom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dirty="0"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/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6FCFF-2E5A-44D3-B6F6-FBB569682B6C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A564E-7403-46A2-A5BA-1EAC8F74F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F5CBB-F1C4-4BA7-A42E-8B74C1FFAB74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13691-3BB3-4673-B7EB-29CB82339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95123-3464-44AF-A27F-082384131C81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202D7-6068-4BDD-911A-4DC732F79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50734-CEC0-4C45-A86A-ACC17D5BDDA0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6AEC2-98D9-4154-9F52-A7C33E82C4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7802B-9315-46EF-9999-B98A540071B9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AD017-9AD8-431B-9A17-A11A160801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/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9093F-B604-48C7-A3F6-663403977305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0B06C-3C9E-4214-8704-4A2E31DEF9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9E65C-95BC-4A0E-97B4-547B6B8EBA7C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08C39-0653-401A-B570-343E5F9C61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804F-916F-4E2B-8DD9-EA25AECC17B6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4F8C6-FCD6-4BBB-816F-459141670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2AAC-B729-4E64-8F47-F554C44730FA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318DA-958C-4285-B559-C3850AC67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3355-35FC-4EC3-974B-018E8CE901DE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8B695-F48C-4ACC-8EFF-730DACA22C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B03EF-7600-47A8-AFF4-BE5E36B929C0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6B254-4BD1-4608-97CA-45E96940B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DBFB8-F1F7-4925-BD44-A41CFCDA91FD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761-30D1-46E8-860C-72BA74A15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7481888" y="2963863"/>
            <a:ext cx="2420937" cy="320833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5695" y="2963333"/>
              <a:ext cx="913132" cy="91296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83"/>
              <a:ext cx="2981858" cy="298181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169" y="3285648"/>
              <a:ext cx="1896658" cy="18957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2729" y="3131636"/>
              <a:ext cx="1746098" cy="17449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7871" y="3682589"/>
              <a:ext cx="1270956" cy="12702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625" y="4487863"/>
            <a:ext cx="6934200" cy="150653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5625" y="685800"/>
            <a:ext cx="69342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7038" y="6172200"/>
            <a:ext cx="130016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6148DDCD-2EF4-4D11-ABFA-10898AF858E4}" type="datetimeFigureOut">
              <a:rPr lang="en-US"/>
              <a:pPr>
                <a:defRPr/>
              </a:pPr>
              <a:t>5/26/2014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625" y="6172200"/>
            <a:ext cx="6129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0100" y="5578475"/>
            <a:ext cx="928688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3200" b="0" i="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CB60EF6-9991-47CE-8869-9FEB12DA85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67" r:id="rId12"/>
    <p:sldLayoutId id="2147483655" r:id="rId13"/>
    <p:sldLayoutId id="2147483668" r:id="rId14"/>
    <p:sldLayoutId id="2147483654" r:id="rId15"/>
    <p:sldLayoutId id="2147483653" r:id="rId16"/>
    <p:sldLayoutId id="2147483652" r:id="rId17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fontAlgn="base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itchFamily="18" charset="2"/>
        <a:buChar char=""/>
        <a:defRPr sz="2000" kern="1200">
          <a:solidFill>
            <a:srgbClr val="0F496F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itchFamily="18" charset="2"/>
        <a:buChar char=""/>
        <a:defRPr kern="1200">
          <a:solidFill>
            <a:srgbClr val="0F496F"/>
          </a:solidFill>
          <a:latin typeface="+mn-lt"/>
          <a:ea typeface="+mn-ea"/>
          <a:cs typeface="+mn-cs"/>
        </a:defRPr>
      </a:lvl2pPr>
      <a:lvl3pPr marL="1200150" indent="-285750" algn="l" defTabSz="457200" rtl="0" fontAlgn="base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itchFamily="18" charset="2"/>
        <a:buChar char=""/>
        <a:defRPr sz="1600" kern="1200">
          <a:solidFill>
            <a:srgbClr val="0F496F"/>
          </a:solidFill>
          <a:latin typeface="+mn-lt"/>
          <a:ea typeface="+mn-ea"/>
          <a:cs typeface="+mn-cs"/>
        </a:defRPr>
      </a:lvl3pPr>
      <a:lvl4pPr marL="1543050" indent="-171450" algn="l" defTabSz="457200" rtl="0" fontAlgn="base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itchFamily="18" charset="2"/>
        <a:buChar char=""/>
        <a:defRPr sz="1400" kern="1200">
          <a:solidFill>
            <a:srgbClr val="0F496F"/>
          </a:solidFill>
          <a:latin typeface="+mn-lt"/>
          <a:ea typeface="+mn-ea"/>
          <a:cs typeface="+mn-cs"/>
        </a:defRPr>
      </a:lvl4pPr>
      <a:lvl5pPr marL="2000250" indent="-171450" algn="l" defTabSz="457200" rtl="0" fontAlgn="base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itchFamily="18" charset="2"/>
        <a:buChar char=""/>
        <a:defRPr sz="1400" kern="1200">
          <a:solidFill>
            <a:srgbClr val="0F49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atalog.compel.ru/dat/_korpus/LGA-16.jpg" TargetMode="Externa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5625" y="685800"/>
            <a:ext cx="7761288" cy="508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solidFill>
                  <a:schemeClr val="bg1"/>
                </a:solidFill>
              </a:rPr>
              <a:t>Университетский наноспутник Украины </a:t>
            </a:r>
          </a:p>
        </p:txBody>
      </p:sp>
      <p:sp>
        <p:nvSpPr>
          <p:cNvPr id="1945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5625" y="1638300"/>
            <a:ext cx="8040688" cy="4152900"/>
          </a:xfrm>
        </p:spPr>
        <p:txBody>
          <a:bodyPr/>
          <a:lstStyle/>
          <a:p>
            <a:r>
              <a:rPr lang="ru-RU" sz="3200" b="1" smtClean="0">
                <a:solidFill>
                  <a:srgbClr val="FF0000"/>
                </a:solidFill>
              </a:rPr>
              <a:t>Направление исследований или разработки 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1. Научные исследования с помощью малых КА. 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2. Малые КА и их подсистемы.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3. Наземные системы приема-передачи и обработки информации.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4. Международные и национальные научно-образовательные программы с использованием КА</a:t>
            </a:r>
            <a:r>
              <a:rPr lang="ru-RU" sz="2400" b="1" smtClean="0">
                <a:solidFill>
                  <a:srgbClr val="0F496F"/>
                </a:solidFill>
              </a:rPr>
              <a:t>.</a:t>
            </a: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Общий вид </a:t>
            </a:r>
            <a:r>
              <a:rPr lang="ru-RU" b="1" dirty="0" err="1">
                <a:solidFill>
                  <a:schemeClr val="bg1"/>
                </a:solidFill>
              </a:rPr>
              <a:t>наноспутника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8674" name="Текст 2"/>
          <p:cNvSpPr>
            <a:spLocks noGrp="1"/>
          </p:cNvSpPr>
          <p:nvPr>
            <p:ph type="body" idx="1"/>
          </p:nvPr>
        </p:nvSpPr>
        <p:spPr>
          <a:xfrm>
            <a:off x="555625" y="1181100"/>
            <a:ext cx="6934200" cy="48133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28675" name="Picture 4" descr="сборка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47725" y="1341438"/>
            <a:ext cx="2514600" cy="2549525"/>
          </a:xfrm>
        </p:spPr>
      </p:pic>
      <p:pic>
        <p:nvPicPr>
          <p:cNvPr id="28676" name="Picture 5" descr="сборка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7275" y="1341438"/>
            <a:ext cx="2516188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6" descr="сборка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3613" y="4073525"/>
            <a:ext cx="2514600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4" descr="сборка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63613" y="1363663"/>
            <a:ext cx="2514600" cy="2549525"/>
          </a:xfrm>
        </p:spPr>
      </p:pic>
      <p:pic>
        <p:nvPicPr>
          <p:cNvPr id="28679" name="Picture 7" descr="сборка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97275" y="4076700"/>
            <a:ext cx="2516188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607300" cy="508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chemeClr val="bg1"/>
                </a:solidFill>
              </a:rPr>
              <a:t>Структурная схема университетского </a:t>
            </a:r>
            <a:r>
              <a:rPr lang="ru-RU" sz="2400" b="1" dirty="0" err="1">
                <a:solidFill>
                  <a:schemeClr val="bg1"/>
                </a:solidFill>
              </a:rPr>
              <a:t>наноспутника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29698" name="Рисунок 34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787400"/>
            <a:ext cx="4830762" cy="5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Текст 2"/>
          <p:cNvSpPr>
            <a:spLocks noGrp="1"/>
          </p:cNvSpPr>
          <p:nvPr>
            <p:ph type="body" idx="1"/>
          </p:nvPr>
        </p:nvSpPr>
        <p:spPr>
          <a:xfrm>
            <a:off x="555625" y="963613"/>
            <a:ext cx="6934200" cy="52070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747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Украинский молодежный спутник </a:t>
            </a:r>
            <a:r>
              <a:rPr lang="ru-RU" sz="2800" b="1" dirty="0" smtClean="0">
                <a:solidFill>
                  <a:schemeClr val="bg1"/>
                </a:solidFill>
              </a:rPr>
              <a:t>УМС-1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1181100"/>
            <a:ext cx="6934200" cy="4813300"/>
          </a:xfrm>
        </p:spPr>
        <p:txBody>
          <a:bodyPr rtlCol="0">
            <a:normAutofit fontScale="92500"/>
          </a:bodyPr>
          <a:lstStyle/>
          <a:p>
            <a:pPr algn="just" fontAlgn="auto">
              <a:defRPr/>
            </a:pPr>
            <a:r>
              <a:rPr lang="en-US" dirty="0" smtClean="0">
                <a:solidFill>
                  <a:srgbClr val="FFFF00"/>
                </a:solidFill>
              </a:rPr>
              <a:t>	</a:t>
            </a:r>
            <a:r>
              <a:rPr lang="ru-RU" sz="2000" b="1" dirty="0" smtClean="0">
                <a:solidFill>
                  <a:srgbClr val="FFFF00"/>
                </a:solidFill>
              </a:rPr>
              <a:t>На </a:t>
            </a:r>
            <a:r>
              <a:rPr lang="ru-RU" sz="2000" b="1" dirty="0">
                <a:solidFill>
                  <a:srgbClr val="FFFF00"/>
                </a:solidFill>
              </a:rPr>
              <a:t>большинство элементной базы платформы университетского </a:t>
            </a:r>
            <a:r>
              <a:rPr lang="ru-RU" sz="2000" b="1" dirty="0" err="1">
                <a:solidFill>
                  <a:srgbClr val="FFFF00"/>
                </a:solidFill>
              </a:rPr>
              <a:t>наноспутника</a:t>
            </a:r>
            <a:r>
              <a:rPr lang="ru-RU" sz="2000" b="1" dirty="0">
                <a:solidFill>
                  <a:srgbClr val="FFFF00"/>
                </a:solidFill>
              </a:rPr>
              <a:t> отсутствуют сертификаты на использование в условиях космического пространства.</a:t>
            </a:r>
          </a:p>
          <a:p>
            <a:pPr algn="just" fontAlgn="auto">
              <a:defRPr/>
            </a:pPr>
            <a:r>
              <a:rPr lang="en-US" sz="2000" b="1" dirty="0" smtClean="0">
                <a:solidFill>
                  <a:srgbClr val="FFFF00"/>
                </a:solidFill>
              </a:rPr>
              <a:t>	</a:t>
            </a:r>
            <a:r>
              <a:rPr lang="ru-RU" sz="2000" b="1" dirty="0" smtClean="0">
                <a:solidFill>
                  <a:srgbClr val="FFFF00"/>
                </a:solidFill>
              </a:rPr>
              <a:t>На </a:t>
            </a:r>
            <a:r>
              <a:rPr lang="ru-RU" sz="2000" b="1" dirty="0">
                <a:solidFill>
                  <a:srgbClr val="FFFF00"/>
                </a:solidFill>
              </a:rPr>
              <a:t>совещании ректоров вузов в Космическом агентстве Украины принято решение о создании Украинского молодежного спутника УМС на отработанной платформе МС-2-8 разработки КБ «Южное» (спутники серии «</a:t>
            </a:r>
            <a:r>
              <a:rPr lang="ru-RU" sz="2000" b="1" dirty="0" err="1">
                <a:solidFill>
                  <a:srgbClr val="FFFF00"/>
                </a:solidFill>
              </a:rPr>
              <a:t>Сич</a:t>
            </a:r>
            <a:r>
              <a:rPr lang="ru-RU" sz="2000" b="1" dirty="0">
                <a:solidFill>
                  <a:srgbClr val="FFFF00"/>
                </a:solidFill>
              </a:rPr>
              <a:t>», </a:t>
            </a:r>
            <a:r>
              <a:rPr lang="ru-RU" sz="2000" b="1" dirty="0" err="1">
                <a:solidFill>
                  <a:srgbClr val="FFFF00"/>
                </a:solidFill>
              </a:rPr>
              <a:t>Египсат</a:t>
            </a:r>
            <a:r>
              <a:rPr lang="ru-RU" sz="2000" b="1" dirty="0">
                <a:solidFill>
                  <a:srgbClr val="FFFF00"/>
                </a:solidFill>
              </a:rPr>
              <a:t>), где в качестве дополнительной полезной нагрузки будут использованы основные элементы платформы университетского спутника для ее испытаний в условиях космического пространства.</a:t>
            </a:r>
          </a:p>
          <a:p>
            <a:pPr algn="just" fontAlgn="auto">
              <a:defRPr/>
            </a:pPr>
            <a:r>
              <a:rPr lang="en-US" sz="2000" b="1" dirty="0" smtClean="0">
                <a:solidFill>
                  <a:srgbClr val="FFFF00"/>
                </a:solidFill>
              </a:rPr>
              <a:t>	</a:t>
            </a:r>
            <a:r>
              <a:rPr lang="ru-RU" sz="2000" b="1" dirty="0" smtClean="0">
                <a:solidFill>
                  <a:srgbClr val="FFFF00"/>
                </a:solidFill>
              </a:rPr>
              <a:t>Космическое </a:t>
            </a:r>
            <a:r>
              <a:rPr lang="ru-RU" sz="2000" b="1" dirty="0">
                <a:solidFill>
                  <a:srgbClr val="FFFF00"/>
                </a:solidFill>
              </a:rPr>
              <a:t>агентство готово взять на себя финансирование платформы и полезной нагрузки УМС, если </a:t>
            </a:r>
            <a:r>
              <a:rPr lang="ru-RU" sz="2000" b="1" dirty="0" smtClean="0">
                <a:solidFill>
                  <a:srgbClr val="FFFF00"/>
                </a:solidFill>
              </a:rPr>
              <a:t>МОНУ </a:t>
            </a:r>
            <a:r>
              <a:rPr lang="ru-RU" sz="2000" b="1" dirty="0">
                <a:solidFill>
                  <a:srgbClr val="FFFF00"/>
                </a:solidFill>
              </a:rPr>
              <a:t>возьмет на себя функции финансирования части проекта разработки вузами </a:t>
            </a:r>
            <a:r>
              <a:rPr lang="ru-RU" sz="2000" b="1" dirty="0" smtClean="0">
                <a:solidFill>
                  <a:srgbClr val="FFFF00"/>
                </a:solidFill>
              </a:rPr>
              <a:t>экспериментальной полезной </a:t>
            </a:r>
            <a:r>
              <a:rPr lang="ru-RU" sz="2000" b="1" dirty="0">
                <a:solidFill>
                  <a:srgbClr val="FFFF00"/>
                </a:solidFill>
              </a:rPr>
              <a:t>нагрузки (платформы </a:t>
            </a:r>
            <a:r>
              <a:rPr lang="ru-RU" sz="2000" b="1" dirty="0" err="1">
                <a:solidFill>
                  <a:srgbClr val="FFFF00"/>
                </a:solidFill>
              </a:rPr>
              <a:t>наноспутника</a:t>
            </a:r>
            <a:r>
              <a:rPr lang="ru-RU" sz="2000" b="1" dirty="0">
                <a:solidFill>
                  <a:srgbClr val="FFFF00"/>
                </a:solidFill>
              </a:rPr>
              <a:t>).</a:t>
            </a:r>
          </a:p>
          <a:p>
            <a:pPr fontAlgn="auto">
              <a:defRPr/>
            </a:pP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112000" cy="482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bg1"/>
                </a:solidFill>
              </a:rPr>
              <a:t>Структура </a:t>
            </a:r>
            <a:r>
              <a:rPr lang="ru-RU" sz="2200" b="1" dirty="0" smtClean="0">
                <a:solidFill>
                  <a:schemeClr val="bg1"/>
                </a:solidFill>
              </a:rPr>
              <a:t>экспериментальной </a:t>
            </a:r>
            <a:r>
              <a:rPr lang="ru-RU" sz="2200" b="1" dirty="0">
                <a:solidFill>
                  <a:schemeClr val="bg1"/>
                </a:solidFill>
              </a:rPr>
              <a:t>полезной нагрузки УМС-1</a:t>
            </a:r>
          </a:p>
        </p:txBody>
      </p:sp>
      <p:pic>
        <p:nvPicPr>
          <p:cNvPr id="31746" name="Рисунок 16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713" y="762000"/>
            <a:ext cx="4519612" cy="608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Рисунок 23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7550" y="2247900"/>
            <a:ext cx="2159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Рисунок 23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613" y="2419350"/>
            <a:ext cx="21748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Текст 2"/>
          <p:cNvSpPr>
            <a:spLocks noGrp="1"/>
          </p:cNvSpPr>
          <p:nvPr>
            <p:ph type="body" idx="1"/>
          </p:nvPr>
        </p:nvSpPr>
        <p:spPr>
          <a:xfrm>
            <a:off x="555625" y="876300"/>
            <a:ext cx="6934200" cy="5118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  <p:cxnSp>
        <p:nvCxnSpPr>
          <p:cNvPr id="168" name="Прямая со стрелкой 167"/>
          <p:cNvCxnSpPr/>
          <p:nvPr/>
        </p:nvCxnSpPr>
        <p:spPr>
          <a:xfrm>
            <a:off x="4432300" y="2857500"/>
            <a:ext cx="0" cy="4953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/>
          <p:cNvCxnSpPr/>
          <p:nvPr/>
        </p:nvCxnSpPr>
        <p:spPr>
          <a:xfrm>
            <a:off x="4279900" y="4673600"/>
            <a:ext cx="12700" cy="6858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 стрелкой 175"/>
          <p:cNvCxnSpPr/>
          <p:nvPr/>
        </p:nvCxnSpPr>
        <p:spPr>
          <a:xfrm>
            <a:off x="5181600" y="4660900"/>
            <a:ext cx="12700" cy="5588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 стрелкой 177"/>
          <p:cNvCxnSpPr/>
          <p:nvPr/>
        </p:nvCxnSpPr>
        <p:spPr>
          <a:xfrm>
            <a:off x="5486400" y="4343400"/>
            <a:ext cx="241300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 стрелкой 179"/>
          <p:cNvCxnSpPr/>
          <p:nvPr/>
        </p:nvCxnSpPr>
        <p:spPr>
          <a:xfrm>
            <a:off x="5549900" y="6007100"/>
            <a:ext cx="0" cy="1905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 стрелкой 181"/>
          <p:cNvCxnSpPr/>
          <p:nvPr/>
        </p:nvCxnSpPr>
        <p:spPr>
          <a:xfrm flipH="1">
            <a:off x="5486400" y="3613150"/>
            <a:ext cx="368300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 стрелкой 187"/>
          <p:cNvCxnSpPr/>
          <p:nvPr/>
        </p:nvCxnSpPr>
        <p:spPr>
          <a:xfrm flipV="1">
            <a:off x="6057900" y="4673600"/>
            <a:ext cx="0" cy="1905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/>
          <p:cNvCxnSpPr/>
          <p:nvPr/>
        </p:nvCxnSpPr>
        <p:spPr>
          <a:xfrm flipV="1">
            <a:off x="6604000" y="4686300"/>
            <a:ext cx="0" cy="1905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 стрелкой 195"/>
          <p:cNvCxnSpPr/>
          <p:nvPr/>
        </p:nvCxnSpPr>
        <p:spPr>
          <a:xfrm flipV="1">
            <a:off x="2971800" y="4191000"/>
            <a:ext cx="444500" cy="127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Прямая со стрелкой 197"/>
          <p:cNvCxnSpPr/>
          <p:nvPr/>
        </p:nvCxnSpPr>
        <p:spPr>
          <a:xfrm>
            <a:off x="2959100" y="3625850"/>
            <a:ext cx="444500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 стрелкой 199"/>
          <p:cNvCxnSpPr/>
          <p:nvPr/>
        </p:nvCxnSpPr>
        <p:spPr>
          <a:xfrm>
            <a:off x="3759200" y="1485900"/>
            <a:ext cx="0" cy="2794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Прямая со стрелкой 202"/>
          <p:cNvCxnSpPr/>
          <p:nvPr/>
        </p:nvCxnSpPr>
        <p:spPr>
          <a:xfrm>
            <a:off x="5092700" y="1117600"/>
            <a:ext cx="0" cy="6604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Прямая соединительная линия 204"/>
          <p:cNvCxnSpPr/>
          <p:nvPr/>
        </p:nvCxnSpPr>
        <p:spPr>
          <a:xfrm>
            <a:off x="3390900" y="5219700"/>
            <a:ext cx="3683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 стрелкой 206"/>
          <p:cNvCxnSpPr/>
          <p:nvPr/>
        </p:nvCxnSpPr>
        <p:spPr>
          <a:xfrm flipV="1">
            <a:off x="3771900" y="4660900"/>
            <a:ext cx="0" cy="5588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/>
          <p:nvPr/>
        </p:nvCxnSpPr>
        <p:spPr>
          <a:xfrm flipH="1" flipV="1">
            <a:off x="1397000" y="1193800"/>
            <a:ext cx="12700" cy="234950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Прямая со стрелкой 217"/>
          <p:cNvCxnSpPr/>
          <p:nvPr/>
        </p:nvCxnSpPr>
        <p:spPr>
          <a:xfrm>
            <a:off x="1409700" y="3543300"/>
            <a:ext cx="482600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единительная линия 219"/>
          <p:cNvCxnSpPr/>
          <p:nvPr/>
        </p:nvCxnSpPr>
        <p:spPr>
          <a:xfrm>
            <a:off x="1397000" y="1181100"/>
            <a:ext cx="3048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H="1">
            <a:off x="2984500" y="2781300"/>
            <a:ext cx="1270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Прямая соединительная линия 230"/>
          <p:cNvCxnSpPr/>
          <p:nvPr/>
        </p:nvCxnSpPr>
        <p:spPr>
          <a:xfrm>
            <a:off x="3111500" y="2781300"/>
            <a:ext cx="0" cy="39370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единительная линия 233"/>
          <p:cNvCxnSpPr/>
          <p:nvPr/>
        </p:nvCxnSpPr>
        <p:spPr>
          <a:xfrm>
            <a:off x="3111500" y="3162300"/>
            <a:ext cx="7239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 стрелкой 235"/>
          <p:cNvCxnSpPr/>
          <p:nvPr/>
        </p:nvCxnSpPr>
        <p:spPr>
          <a:xfrm>
            <a:off x="3835400" y="3149600"/>
            <a:ext cx="0" cy="21590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Прямая со стрелкой 237"/>
          <p:cNvCxnSpPr/>
          <p:nvPr/>
        </p:nvCxnSpPr>
        <p:spPr>
          <a:xfrm>
            <a:off x="5537200" y="2133600"/>
            <a:ext cx="184150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72" name="Рисунок 24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3263" y="2549525"/>
            <a:ext cx="21748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127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000" b="1" dirty="0" smtClean="0">
                <a:solidFill>
                  <a:schemeClr val="bg1"/>
                </a:solidFill>
              </a:rPr>
              <a:t>Компоновка интегрированного блока аппаратуры</a:t>
            </a:r>
            <a:endParaRPr lang="ru-RU" sz="2000" b="1" dirty="0">
              <a:solidFill>
                <a:schemeClr val="bg1"/>
              </a:solidFill>
            </a:endParaRPr>
          </a:p>
        </p:txBody>
      </p:sp>
      <p:pic>
        <p:nvPicPr>
          <p:cNvPr id="32770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692150"/>
            <a:ext cx="3652838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Текст 2"/>
          <p:cNvSpPr>
            <a:spLocks noGrp="1"/>
          </p:cNvSpPr>
          <p:nvPr>
            <p:ph type="body" idx="1"/>
          </p:nvPr>
        </p:nvSpPr>
        <p:spPr>
          <a:xfrm>
            <a:off x="555625" y="990600"/>
            <a:ext cx="6934200" cy="50038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406400"/>
            <a:ext cx="6934200" cy="5715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Интегрированный блок аппаратуры (ИБА)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977900"/>
            <a:ext cx="6934200" cy="5549900"/>
          </a:xfrm>
        </p:spPr>
        <p:txBody>
          <a:bodyPr rtlCol="0">
            <a:normAutofit fontScale="92500" lnSpcReduction="10000"/>
          </a:bodyPr>
          <a:lstStyle/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плата процессорного модуля СРС 307-05 (ПМ) с высокими функциональными возможностями и относительно малым потреблением энергии (разработчик ДНУ);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моноблок системы энергоснабжения (СЭС) для питания блоков ИБА и ЭПН (разработчик ХАИ);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плата датчиков (Датчик) в составе магнитометра и датчиков угловых скоростей, изготовленных по технологии МЭМС (разработчик ДНУ); 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плата приемо-передающих устройств (</a:t>
            </a:r>
            <a:r>
              <a:rPr lang="ru-RU" b="1" dirty="0" err="1">
                <a:solidFill>
                  <a:srgbClr val="FFFF00"/>
                </a:solidFill>
              </a:rPr>
              <a:t>Хвиля</a:t>
            </a:r>
            <a:r>
              <a:rPr lang="ru-RU" b="1" dirty="0">
                <a:solidFill>
                  <a:srgbClr val="FFFF00"/>
                </a:solidFill>
              </a:rPr>
              <a:t>) экспериментальной радиолинии </a:t>
            </a:r>
            <a:r>
              <a:rPr lang="ru-RU" b="1" i="1" dirty="0">
                <a:solidFill>
                  <a:srgbClr val="FFFF00"/>
                </a:solidFill>
              </a:rPr>
              <a:t>Ка</a:t>
            </a:r>
            <a:r>
              <a:rPr lang="ru-RU" b="1" dirty="0">
                <a:solidFill>
                  <a:srgbClr val="FFFF00"/>
                </a:solidFill>
              </a:rPr>
              <a:t> диапазона (разработчик ДНУ);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плата системы угловой ориентации (СОС КПИ) на базе АРМ-7 и магнетометра (разработчик КПИ);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 плата аппаратуры спутниковой навигации (АСН)  (разработчик ДНУ);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- цифровая фотокамера (ЦФК) в герметизированном блоке с </a:t>
            </a:r>
            <a:r>
              <a:rPr lang="ru-RU" b="1" dirty="0" smtClean="0">
                <a:solidFill>
                  <a:srgbClr val="FFFF00"/>
                </a:solidFill>
              </a:rPr>
              <a:t>возможностью </a:t>
            </a:r>
            <a:r>
              <a:rPr lang="ru-RU" b="1" dirty="0">
                <a:solidFill>
                  <a:srgbClr val="FFFF00"/>
                </a:solidFill>
              </a:rPr>
              <a:t>35-кратного оптического и 4-кратного цифрового увеличения изображения (разработчик ДНУ).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Место установки  - нижняя плита платформы УМС-1</a:t>
            </a:r>
            <a:r>
              <a:rPr lang="ru-RU" b="1" dirty="0" smtClean="0">
                <a:solidFill>
                  <a:srgbClr val="FFFF00"/>
                </a:solidFill>
              </a:rPr>
              <a:t>.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Стыковка с платформой через информационный кабель по интерфейсу </a:t>
            </a:r>
            <a:r>
              <a:rPr lang="en-US" b="1" dirty="0" smtClean="0">
                <a:solidFill>
                  <a:srgbClr val="FFFF00"/>
                </a:solidFill>
              </a:rPr>
              <a:t>RS 232</a:t>
            </a:r>
            <a:r>
              <a:rPr lang="ru-RU" b="1" dirty="0" smtClean="0">
                <a:solidFill>
                  <a:srgbClr val="FFFF00"/>
                </a:solidFill>
              </a:rPr>
              <a:t> и отдельный кабель в блок телеметрии платформы.</a:t>
            </a:r>
            <a:endParaRPr lang="ru-RU" b="1" dirty="0">
              <a:solidFill>
                <a:srgbClr val="FFFF00"/>
              </a:solidFill>
            </a:endParaRPr>
          </a:p>
          <a:p>
            <a:pPr fontAlgn="auto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461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Отдельная аппаратура ВУЗов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4818" name="Текст 2"/>
          <p:cNvSpPr>
            <a:spLocks noGrp="1"/>
          </p:cNvSpPr>
          <p:nvPr>
            <p:ph type="body" idx="1"/>
          </p:nvPr>
        </p:nvSpPr>
        <p:spPr>
          <a:xfrm>
            <a:off x="555625" y="825500"/>
            <a:ext cx="6934200" cy="5664200"/>
          </a:xfrm>
        </p:spPr>
        <p:txBody>
          <a:bodyPr/>
          <a:lstStyle/>
          <a:p>
            <a:pPr algn="just"/>
            <a:r>
              <a:rPr lang="ru-RU" b="1" smtClean="0">
                <a:solidFill>
                  <a:srgbClr val="FFFF00"/>
                </a:solidFill>
              </a:rPr>
              <a:t>1.	Экспериментальная солнечная батарея (СБ) (разработчик КПИ). Место установки  - верхняя плита УМС-1.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2.	Солнечный датчик (СД) (разработчик КПИ). Место установки - верхняя плита УМС-1.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3.	Оптический блок «Горизонт» для определения угловых отклонений КА по информации с 4 малогабаритных фотокамер в ближнем инфракрасном диапазоне (900 - 1000 нм) по линии горизонта (разработчик ДНУ). Место установки - нижняя плита платформы УМС-1.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4.	Антенный блок аппаратуры спутниковой навигации (разработчик ДНУ). Место установки - верхняя плита УМС-1.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5. Антенна экспериментальной радиолинии Ка диапазона (разработчик ДНУ). Место установки - нижняя плита платформы УМС-1.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6 Мини-тепловая труба (Разработчик КПИ).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7. Теплозащитное покрытие (Разработчик КПИ).</a:t>
            </a:r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461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Работа в составе УМС-1</a:t>
            </a:r>
          </a:p>
        </p:txBody>
      </p:sp>
      <p:sp>
        <p:nvSpPr>
          <p:cNvPr id="35842" name="Текст 2"/>
          <p:cNvSpPr>
            <a:spLocks noGrp="1"/>
          </p:cNvSpPr>
          <p:nvPr>
            <p:ph type="body" idx="1"/>
          </p:nvPr>
        </p:nvSpPr>
        <p:spPr>
          <a:xfrm>
            <a:off x="555625" y="825500"/>
            <a:ext cx="6934200" cy="57150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1.	ИБА выполняется отдельным конструктивом, который крепится к платформе спутника на нижней плите основания.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2.	Экспериментальная СБ устанавливается на верхней плите платформы и обеспечивает блок питания ИБА напряжением 11-14 В (состоит из 2 блоков, соединенных между собой).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3.	Блок питания должен обеспечивать электроэнергией заданного номинала от входного напряжения экспериментальной СБ и от нестабилизированного напряжения СЭС платформы (27 В). Телеметрическая информация блока питания передается в процессорный блок по USB порту.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4.	Информационное подключение плат ИБА осуществляется к процессорном блоку по соответствующему порту (рис. 1). Питание плат осуществляется от блока питания ИБА.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461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Работа в составе УМС-1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825500"/>
            <a:ext cx="6934200" cy="5715000"/>
          </a:xfrm>
        </p:spPr>
        <p:txBody>
          <a:bodyPr rtlCol="0">
            <a:normAutofit fontScale="92500"/>
          </a:bodyPr>
          <a:lstStyle/>
          <a:p>
            <a:pPr algn="just" fontAlgn="auto">
              <a:defRPr/>
            </a:pPr>
            <a:r>
              <a:rPr lang="ru-RU" sz="2000" b="1" dirty="0" smtClean="0">
                <a:solidFill>
                  <a:srgbClr val="FFFF00"/>
                </a:solidFill>
              </a:rPr>
              <a:t>	5</a:t>
            </a:r>
            <a:r>
              <a:rPr lang="ru-RU" sz="2000" b="1" dirty="0">
                <a:solidFill>
                  <a:srgbClr val="FFFF00"/>
                </a:solidFill>
              </a:rPr>
              <a:t>.	Аппаратура спутниковой навигации (АСН) обеспечивает передачу навигационной информации в процессорный модуль.</a:t>
            </a:r>
          </a:p>
          <a:p>
            <a:pPr algn="just" fontAlgn="auto">
              <a:defRPr/>
            </a:pPr>
            <a:r>
              <a:rPr lang="ru-RU" sz="2000" b="1" dirty="0" smtClean="0">
                <a:solidFill>
                  <a:srgbClr val="FFFF00"/>
                </a:solidFill>
              </a:rPr>
              <a:t>	6</a:t>
            </a:r>
            <a:r>
              <a:rPr lang="ru-RU" sz="2000" b="1" dirty="0">
                <a:solidFill>
                  <a:srgbClr val="FFFF00"/>
                </a:solidFill>
              </a:rPr>
              <a:t>.	Управление ИБА и передача информации (телеметрической и с фотокамеры) в платформу осуществляется через RS 232 порт в подсистему данных платформы. (телеметрическая информация  ИБА дублируется на платформу в блок телеметрии).</a:t>
            </a:r>
          </a:p>
          <a:p>
            <a:pPr algn="just" fontAlgn="auto">
              <a:defRPr/>
            </a:pPr>
            <a:r>
              <a:rPr lang="ru-RU" sz="2000" b="1" dirty="0" smtClean="0">
                <a:solidFill>
                  <a:srgbClr val="FFFF00"/>
                </a:solidFill>
              </a:rPr>
              <a:t>	7</a:t>
            </a:r>
            <a:r>
              <a:rPr lang="ru-RU" sz="2000" b="1" dirty="0">
                <a:solidFill>
                  <a:srgbClr val="FFFF00"/>
                </a:solidFill>
              </a:rPr>
              <a:t>.	Экспериментальная радиолиния Ка диапазона используется для проведения исследований в перспективном диапазоне (передача снимков и прием информации с наземного пункта (абонентский модуль) со скоростью до 3 Мбит/с).</a:t>
            </a:r>
          </a:p>
          <a:p>
            <a:pPr algn="just" fontAlgn="auto">
              <a:defRPr/>
            </a:pPr>
            <a:r>
              <a:rPr lang="ru-RU" sz="2000" b="1" dirty="0" smtClean="0">
                <a:solidFill>
                  <a:srgbClr val="FFFF00"/>
                </a:solidFill>
              </a:rPr>
              <a:t>	8</a:t>
            </a:r>
            <a:r>
              <a:rPr lang="ru-RU" sz="2000" b="1" dirty="0">
                <a:solidFill>
                  <a:srgbClr val="FFFF00"/>
                </a:solidFill>
              </a:rPr>
              <a:t>.	Обработка информации (прием, вычисления, сжатие и выдача информации) осуществляется процессорным модулем (по заданным алгоритмам в виде программного обеспечения, операционная система </a:t>
            </a:r>
            <a:r>
              <a:rPr lang="ru-RU" sz="2000" b="1" dirty="0" err="1">
                <a:solidFill>
                  <a:srgbClr val="FFFF00"/>
                </a:solidFill>
              </a:rPr>
              <a:t>Linux</a:t>
            </a:r>
            <a:r>
              <a:rPr lang="ru-RU" sz="2000" b="1" dirty="0">
                <a:solidFill>
                  <a:srgbClr val="FFFF00"/>
                </a:solidFill>
              </a:rPr>
              <a:t>).</a:t>
            </a:r>
          </a:p>
          <a:p>
            <a:pPr algn="just" fontAlgn="auto">
              <a:defRPr/>
            </a:pPr>
            <a:r>
              <a:rPr lang="ru-RU" sz="2000" b="1" dirty="0" smtClean="0">
                <a:solidFill>
                  <a:srgbClr val="FFFF00"/>
                </a:solidFill>
              </a:rPr>
              <a:t>	9</a:t>
            </a:r>
            <a:r>
              <a:rPr lang="ru-RU" sz="2000" b="1" dirty="0">
                <a:solidFill>
                  <a:srgbClr val="FFFF00"/>
                </a:solidFill>
              </a:rPr>
              <a:t>.	Диаграмма направленности антенны экспериментальной радиолинии бортового приемо-передатчика 80º</a:t>
            </a:r>
            <a:r>
              <a:rPr lang="ru-RU" sz="2000" b="1" dirty="0" smtClean="0">
                <a:solidFill>
                  <a:srgbClr val="FFFF00"/>
                </a:solidFill>
              </a:rPr>
              <a:t>.</a:t>
            </a:r>
            <a:endParaRPr lang="ru-RU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080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Состав космических экспериментов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7890" name="Текст 2"/>
          <p:cNvSpPr>
            <a:spLocks noGrp="1"/>
          </p:cNvSpPr>
          <p:nvPr>
            <p:ph type="body" idx="1"/>
          </p:nvPr>
        </p:nvSpPr>
        <p:spPr>
          <a:xfrm>
            <a:off x="555625" y="787400"/>
            <a:ext cx="7372350" cy="56388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1.	Космический эксперимент </a:t>
            </a:r>
            <a:r>
              <a:rPr lang="ru-RU" sz="2000" b="1" smtClean="0">
                <a:solidFill>
                  <a:srgbClr val="FFC000"/>
                </a:solidFill>
              </a:rPr>
              <a:t>«Управление». </a:t>
            </a:r>
            <a:r>
              <a:rPr lang="ru-RU" sz="2000" b="1" smtClean="0">
                <a:solidFill>
                  <a:srgbClr val="FFFF00"/>
                </a:solidFill>
              </a:rPr>
              <a:t>Цель эксперимента отработать в условиях космического пространства нового программного обеспечения по управлению бортовой аппаратурой, формированию телеметрической информации и получении информации об угловом положении КА. Космический эксперимент состоит из частей: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- </a:t>
            </a:r>
            <a:r>
              <a:rPr lang="ru-RU" sz="2000" b="1" smtClean="0">
                <a:solidFill>
                  <a:srgbClr val="FFC000"/>
                </a:solidFill>
              </a:rPr>
              <a:t>«Управление КПИ»</a:t>
            </a:r>
            <a:r>
              <a:rPr lang="ru-RU" sz="2000" b="1" smtClean="0">
                <a:solidFill>
                  <a:srgbClr val="FFFF00"/>
                </a:solidFill>
              </a:rPr>
              <a:t>. Цель эксперимента: оценка работоспособности алгоритмом по определению углового положения КА по измерениям магнитометра, солнечного датчика (СД) и аппаратуры спутниковой навигации (АСН). В составе эксперимента используется СД, АРМ-7 с магнетометром, плата АСН, процессорный модуль СРС-307-05 (ПМ). Разработчик эксперимента КПИ;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8312150" cy="5486400"/>
          </a:xfrm>
        </p:spPr>
        <p:txBody>
          <a:bodyPr rtlCol="0">
            <a:normAutofit lnSpcReduction="10000"/>
          </a:bodyPr>
          <a:lstStyle/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Украина</a:t>
            </a:r>
            <a:r>
              <a:rPr lang="ru-RU" b="1" dirty="0">
                <a:solidFill>
                  <a:srgbClr val="FFFF00"/>
                </a:solidFill>
              </a:rPr>
              <a:t>, являясь космической державой, до сих пор не имеет ни одного собственного университетского спутника. 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Работы </a:t>
            </a:r>
            <a:r>
              <a:rPr lang="ru-RU" b="1" dirty="0">
                <a:solidFill>
                  <a:srgbClr val="FFFF00"/>
                </a:solidFill>
              </a:rPr>
              <a:t>в этом направлении были начаты в 2004г. в рамках создания украинских молодежных спутников УМС по инициативе Национального космического агентства (НКАУ) и Национального центра аэрокосмического образования Украины (НЦАОМ). 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На </a:t>
            </a:r>
            <a:r>
              <a:rPr lang="ru-RU" b="1" dirty="0">
                <a:solidFill>
                  <a:srgbClr val="FFFF00"/>
                </a:solidFill>
              </a:rPr>
              <a:t>конкурс проектов представлялось ежегодно от 17 до 28 проектов от вузов и молодежных организаций ракетно-космической техники. Процент молодежи составлял более 75%. В тоже время наблюдалось разобщенность представленных проектов и сложность объединения их в один проект украинского молодежного спутника. Отсутствовала координация разработок ведущими вузами Украины 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Из </a:t>
            </a:r>
            <a:r>
              <a:rPr lang="ru-RU" b="1" dirty="0">
                <a:solidFill>
                  <a:srgbClr val="FFFF00"/>
                </a:solidFill>
              </a:rPr>
              <a:t>множество представленных проектов были созданы ряд проектов спутников УМС. Эти проекты были удостоены дипломами Национального центра аэрокосмического образования молодежи Украины (НЦАОМУ) и Национального космического агентства Украины (НКАУ). По этим спутникам разработаны ТЗ, а на УМС-1 – эскизный проект. Однако </a:t>
            </a:r>
            <a:r>
              <a:rPr lang="ru-RU" b="1" dirty="0" smtClean="0">
                <a:solidFill>
                  <a:srgbClr val="FFFF00"/>
                </a:solidFill>
              </a:rPr>
              <a:t>из-за ряда технических сложностей и отсутствия </a:t>
            </a:r>
            <a:r>
              <a:rPr lang="ru-RU" b="1" dirty="0">
                <a:solidFill>
                  <a:srgbClr val="FFFF00"/>
                </a:solidFill>
              </a:rPr>
              <a:t>финансирования дальнейшие работы по их созданию фактически </a:t>
            </a:r>
            <a:r>
              <a:rPr lang="ru-RU" b="1" dirty="0" smtClean="0">
                <a:solidFill>
                  <a:srgbClr val="FFFF00"/>
                </a:solidFill>
              </a:rPr>
              <a:t>были приостановлены</a:t>
            </a:r>
            <a:r>
              <a:rPr lang="ru-RU" b="1" dirty="0">
                <a:solidFill>
                  <a:srgbClr val="FFFF00"/>
                </a:solidFill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08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Состав космических экспериментов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8914" name="Текст 2"/>
          <p:cNvSpPr>
            <a:spLocks noGrp="1"/>
          </p:cNvSpPr>
          <p:nvPr>
            <p:ph type="body" idx="1"/>
          </p:nvPr>
        </p:nvSpPr>
        <p:spPr>
          <a:xfrm>
            <a:off x="555625" y="787400"/>
            <a:ext cx="7874000" cy="56388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- «Управление ДНУ». Цель эксперимента: отработка в условиях космического пространства программного обеспечения по взаимодействию ПМ с ИБА. В составе эксперимента используется ПМ, цифровая фотокамера (ЦФК), АСН, радиолиния Ка диапазона, блок датчиков, интерфейс связи с платформой, оптическая система «Горизонт», модуль СЭС. Разработчик эксперимента ДНУ.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- «Управление ХАИ». Цель эксперимента: отработка в условиях космического пространства нового программного обеспечения по управлению бортовой аппаратурой, сбору телеметрической информации, формированию телеметрических кадров с последующей передачей их на наземную станцию в сеансах связи как по экспериментальной радиолинии Ка диапазона, так и через платформу по радиолинии S диапазона. В составе эксперимента участвуют ПМ, моноблок СЭС, ЦФ, АСН, АРМ-7, блок датчиков, датчики температур, плата радиолинии Ка диапазона, оптическая система «Горизонт». Разработчик эксперимента ХАИ.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572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938" name="Текст 2"/>
          <p:cNvSpPr>
            <a:spLocks noGrp="1"/>
          </p:cNvSpPr>
          <p:nvPr>
            <p:ph type="body" idx="1"/>
          </p:nvPr>
        </p:nvSpPr>
        <p:spPr>
          <a:xfrm>
            <a:off x="555625" y="736600"/>
            <a:ext cx="7648575" cy="5956300"/>
          </a:xfrm>
        </p:spPr>
        <p:txBody>
          <a:bodyPr/>
          <a:lstStyle/>
          <a:p>
            <a:pPr algn="just"/>
            <a:r>
              <a:rPr lang="ru-RU" b="1" smtClean="0">
                <a:solidFill>
                  <a:srgbClr val="FFFF00"/>
                </a:solidFill>
              </a:rPr>
              <a:t>	2.	Космический эксперимент </a:t>
            </a:r>
            <a:r>
              <a:rPr lang="ru-RU" b="1" smtClean="0">
                <a:solidFill>
                  <a:srgbClr val="FFC000"/>
                </a:solidFill>
              </a:rPr>
              <a:t>«Солнечный датчик». </a:t>
            </a:r>
            <a:r>
              <a:rPr lang="ru-RU" b="1" smtClean="0">
                <a:solidFill>
                  <a:srgbClr val="FFFF00"/>
                </a:solidFill>
              </a:rPr>
              <a:t>Цель эксперимента: оценки работоспособности нового СД, разработанного КПИ, в условиях космического пространства. В составе эксперимента используется аппаратура СД, АРМ-7 и моноблок СЭС. Разработчик эксперимента КПИ.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3.	Космический эксперимент </a:t>
            </a:r>
            <a:r>
              <a:rPr lang="ru-RU" b="1" smtClean="0">
                <a:solidFill>
                  <a:srgbClr val="FFC000"/>
                </a:solidFill>
              </a:rPr>
              <a:t>«Хвиля». </a:t>
            </a:r>
            <a:r>
              <a:rPr lang="ru-RU" b="1" smtClean="0">
                <a:solidFill>
                  <a:srgbClr val="FFFF00"/>
                </a:solidFill>
              </a:rPr>
              <a:t>Цель эксперимента: исследование прохождения радиоволн в перспективном Ка диапазоне. В составе эксперимента используются ПМ, плата радиолинии Ка диапазона, антенна Ка диапазона, модуль СЭС и наземный комплекс в составе приемо-передающей станции на базе абонентского модуля. Разработчик эксперимента ДНУ.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4.	Космический эксперимент </a:t>
            </a:r>
            <a:r>
              <a:rPr lang="ru-RU" b="1" smtClean="0">
                <a:solidFill>
                  <a:srgbClr val="FFC000"/>
                </a:solidFill>
              </a:rPr>
              <a:t>«Модуль СЭС». </a:t>
            </a:r>
            <a:r>
              <a:rPr lang="ru-RU" b="1" smtClean="0">
                <a:solidFill>
                  <a:srgbClr val="FFFF00"/>
                </a:solidFill>
              </a:rPr>
              <a:t>Цель эксперимента: оценка работоспособности системы энергоснабжения, построенной по моноблочному принципу, и позволяющей управлять включением и отключением бортовой аппаратуры с широкой сеткой напряжений, а также готовить телеметрическую информацию в процессорный модуль. В составе эксперимента участвуют моноблок СЭС, процессорный модуль, экспериментальная СБ и бортовая аппаратура ИБА. Разработчик эксперимента ХАИ.</a:t>
            </a: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2667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ru-RU" sz="2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647700"/>
            <a:ext cx="6934200" cy="6070600"/>
          </a:xfrm>
        </p:spPr>
        <p:txBody>
          <a:bodyPr rtlCol="0">
            <a:normAutofit lnSpcReduction="10000"/>
          </a:bodyPr>
          <a:lstStyle/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5</a:t>
            </a:r>
            <a:r>
              <a:rPr lang="ru-RU" b="1" dirty="0">
                <a:solidFill>
                  <a:srgbClr val="FFFF00"/>
                </a:solidFill>
              </a:rPr>
              <a:t>.	Космический эксперимент </a:t>
            </a:r>
            <a:r>
              <a:rPr lang="ru-RU" b="1" dirty="0">
                <a:solidFill>
                  <a:srgbClr val="FFC000"/>
                </a:solidFill>
              </a:rPr>
              <a:t>«Экспериментальная СБ». </a:t>
            </a:r>
            <a:r>
              <a:rPr lang="ru-RU" b="1" dirty="0">
                <a:solidFill>
                  <a:srgbClr val="FFFF00"/>
                </a:solidFill>
              </a:rPr>
              <a:t>Цель эксперимента: оценка работоспособности нового класса СБ, рассчитанной  на бортовое питание 12 В КА класса наноспутник. В составе эксперимента используется экспериментальная солнечная батарея и модуль СЭС. Разработчик эксперимента КПИ.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6</a:t>
            </a:r>
            <a:r>
              <a:rPr lang="ru-RU" b="1" dirty="0">
                <a:solidFill>
                  <a:srgbClr val="FFFF00"/>
                </a:solidFill>
              </a:rPr>
              <a:t>.	Космический эксперимент </a:t>
            </a:r>
            <a:r>
              <a:rPr lang="ru-RU" b="1" dirty="0">
                <a:solidFill>
                  <a:srgbClr val="FFC000"/>
                </a:solidFill>
              </a:rPr>
              <a:t>«АСН». </a:t>
            </a:r>
            <a:r>
              <a:rPr lang="ru-RU" b="1" dirty="0">
                <a:solidFill>
                  <a:srgbClr val="FFFF00"/>
                </a:solidFill>
              </a:rPr>
              <a:t>Цель эксперимента: отработка в условиях космического пространства новой элементной базы с малыми габаритами и малым потреблением энергии для решения задачи навигации КА.  В составе эксперимента используется плата АСН, антенна АСН, ПМ, СЭС. Разработчик эксперимента ДНУ.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7</a:t>
            </a:r>
            <a:r>
              <a:rPr lang="ru-RU" b="1" dirty="0">
                <a:solidFill>
                  <a:srgbClr val="FFFF00"/>
                </a:solidFill>
              </a:rPr>
              <a:t>.	Космический эксперимент </a:t>
            </a:r>
            <a:r>
              <a:rPr lang="ru-RU" b="1" dirty="0">
                <a:solidFill>
                  <a:srgbClr val="FFC000"/>
                </a:solidFill>
              </a:rPr>
              <a:t>«ЦФК». </a:t>
            </a:r>
            <a:r>
              <a:rPr lang="ru-RU" b="1" dirty="0">
                <a:solidFill>
                  <a:srgbClr val="FFFF00"/>
                </a:solidFill>
              </a:rPr>
              <a:t>Цель эксперимента: съемка поверхности Земли относительно дешевой оптической системой (цифровой фотокамерой) в оптическом диапазоне с различным оптическим и цифровым увеличением, изменяемой площадью съемки и разрешающей способностью для последующей передачей информации на Землю по экспериментальной радиолинии Ка диапазона в сеансах связи и оценки на Земле углового положения КА в момент съемки по известным ориентирам на поверхности  Земли и навигационным параметрам КА, а также для оценки облачности в местах съемки и динамики ее изменения. В составе эксперимента участвуют ЦФК с интерфейсом, ПМ, СЭС, экспериментальная радиолиния Ка диапазона. Разработчик эксперимента ДНУ</a:t>
            </a:r>
            <a:r>
              <a:rPr lang="ru-RU" b="1" dirty="0" smtClean="0">
                <a:solidFill>
                  <a:srgbClr val="FFFF00"/>
                </a:solidFill>
              </a:rPr>
              <a:t>.</a:t>
            </a:r>
            <a:endParaRPr lang="ru-RU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3429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ru-RU" sz="28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762000"/>
            <a:ext cx="6934200" cy="5740400"/>
          </a:xfrm>
        </p:spPr>
        <p:txBody>
          <a:bodyPr rtlCol="0">
            <a:normAutofit lnSpcReduction="10000"/>
          </a:bodyPr>
          <a:lstStyle/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8</a:t>
            </a:r>
            <a:r>
              <a:rPr lang="ru-RU" b="1" dirty="0">
                <a:solidFill>
                  <a:srgbClr val="FFFF00"/>
                </a:solidFill>
              </a:rPr>
              <a:t>.	Космический эксперимент </a:t>
            </a:r>
            <a:r>
              <a:rPr lang="ru-RU" b="1" dirty="0">
                <a:solidFill>
                  <a:srgbClr val="FFC000"/>
                </a:solidFill>
              </a:rPr>
              <a:t>«Горизонт». </a:t>
            </a:r>
            <a:r>
              <a:rPr lang="ru-RU" b="1" dirty="0">
                <a:solidFill>
                  <a:srgbClr val="FFFF00"/>
                </a:solidFill>
              </a:rPr>
              <a:t>Цель эксперимента: оценить возможность определения углового положения КА относительно надира по результатам обработки цифровой информации с 4 малогабаритных относительно дешевых цифровых камер по разработанным алгоритмам путем сравнения полученных результатов с результатами, полученными от штатных приборов платформы и оценить точность полученных значений. Предполагается, что за счет установки фильтров фотокамеры смогут принимать информацию в ближнем инфракрасном диапазоне от поверхности Земли, за счет чего будет определено угловое отклонение оси КА от надира. В составе эксперимента участвуют оптический блок «Горизонт», ПМ, СЭС. Разработчик эксперимента ДНУ. 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9</a:t>
            </a:r>
            <a:r>
              <a:rPr lang="ru-RU" b="1" dirty="0">
                <a:solidFill>
                  <a:srgbClr val="FFFF00"/>
                </a:solidFill>
              </a:rPr>
              <a:t>.	Космический эксперимент </a:t>
            </a:r>
            <a:r>
              <a:rPr lang="ru-RU" b="1" dirty="0">
                <a:solidFill>
                  <a:srgbClr val="FFC000"/>
                </a:solidFill>
              </a:rPr>
              <a:t>«Элемент». </a:t>
            </a:r>
            <a:r>
              <a:rPr lang="ru-RU" b="1" dirty="0">
                <a:solidFill>
                  <a:srgbClr val="FFFF00"/>
                </a:solidFill>
              </a:rPr>
              <a:t>Цель эксперимента оценка работоспособности в условиях космического пространства новой элементной базы, в том числе с использованием технологий МЭМС, а также узлов и блоков индустриального исполнения, не сертифицированных для работы в условиях космического пространства. В составе эксперимента участвуют вся аппаратура, разработанная высшими учебными заведениями Украины. Разработчики эксперимента ДНУ, КПИ, ХАИ.</a:t>
            </a:r>
          </a:p>
          <a:p>
            <a:pPr fontAlgn="auto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265988" cy="7747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bg1"/>
                </a:solidFill>
              </a:rPr>
              <a:t>Малогабаритный высокопроизводительный процессорный модуль космических аппаратов, шифр «ПМ</a:t>
            </a:r>
            <a:r>
              <a:rPr lang="ru-RU" sz="2800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5422900"/>
          </a:xfrm>
        </p:spPr>
        <p:txBody>
          <a:bodyPr rtlCol="0">
            <a:normAutofit fontScale="85000" lnSpcReduction="10000"/>
          </a:bodyPr>
          <a:lstStyle/>
          <a:p>
            <a:pPr algn="just" fontAlgn="auto">
              <a:defRPr/>
            </a:pPr>
            <a:r>
              <a:rPr lang="ru-RU" sz="2300" b="1" dirty="0" smtClean="0">
                <a:solidFill>
                  <a:srgbClr val="FFC000"/>
                </a:solidFill>
              </a:rPr>
              <a:t>	Назначение блока </a:t>
            </a:r>
            <a:r>
              <a:rPr lang="ru-RU" sz="2000" b="1" dirty="0" smtClean="0">
                <a:solidFill>
                  <a:srgbClr val="FFFF00"/>
                </a:solidFill>
              </a:rPr>
              <a:t>Блок </a:t>
            </a:r>
            <a:r>
              <a:rPr lang="ru-RU" sz="2000" b="1" dirty="0">
                <a:solidFill>
                  <a:srgbClr val="FFFF00"/>
                </a:solidFill>
              </a:rPr>
              <a:t>выполняет функции бортового вычислительного комплекса перспективных платформ КА </a:t>
            </a:r>
          </a:p>
          <a:p>
            <a:pPr algn="just" fontAlgn="auto">
              <a:defRPr/>
            </a:pPr>
            <a:r>
              <a:rPr lang="ru-RU" sz="2400" b="1" dirty="0" smtClean="0">
                <a:solidFill>
                  <a:srgbClr val="FFC000"/>
                </a:solidFill>
              </a:rPr>
              <a:t>	Основные </a:t>
            </a:r>
            <a:r>
              <a:rPr lang="ru-RU" sz="2400" b="1" dirty="0">
                <a:solidFill>
                  <a:srgbClr val="FFC000"/>
                </a:solidFill>
              </a:rPr>
              <a:t>характеристики </a:t>
            </a:r>
            <a:r>
              <a:rPr lang="ru-RU" sz="2400" b="1" dirty="0" smtClean="0">
                <a:solidFill>
                  <a:srgbClr val="FFC000"/>
                </a:solidFill>
              </a:rPr>
              <a:t>ПМ</a:t>
            </a:r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rgbClr val="FFFF00"/>
                </a:solidFill>
              </a:rPr>
              <a:t>CPC 307-05 </a:t>
            </a:r>
            <a:r>
              <a:rPr lang="en-US" sz="2000" b="1" dirty="0" smtClean="0">
                <a:solidFill>
                  <a:srgbClr val="FFFF00"/>
                </a:solidFill>
              </a:rPr>
              <a:t>Vortex86DX </a:t>
            </a:r>
            <a:r>
              <a:rPr lang="en-US" sz="2000" b="1" dirty="0">
                <a:solidFill>
                  <a:srgbClr val="FFFF00"/>
                </a:solidFill>
              </a:rPr>
              <a:t>(600 </a:t>
            </a:r>
            <a:r>
              <a:rPr lang="ru-RU" sz="2000" b="1" dirty="0">
                <a:solidFill>
                  <a:srgbClr val="FFFF00"/>
                </a:solidFill>
              </a:rPr>
              <a:t>МГц), 256МБ ОЗУ, </a:t>
            </a:r>
            <a:r>
              <a:rPr lang="ru-RU" sz="2000" b="1" dirty="0" smtClean="0">
                <a:solidFill>
                  <a:srgbClr val="FFFF00"/>
                </a:solidFill>
              </a:rPr>
              <a:t>1 </a:t>
            </a:r>
            <a:r>
              <a:rPr lang="ru-RU" sz="2000" b="1" dirty="0">
                <a:solidFill>
                  <a:srgbClr val="FFFF00"/>
                </a:solidFill>
              </a:rPr>
              <a:t>ГБ </a:t>
            </a:r>
            <a:r>
              <a:rPr lang="ru-RU" sz="2000" b="1" dirty="0" err="1">
                <a:solidFill>
                  <a:srgbClr val="FFFF00"/>
                </a:solidFill>
              </a:rPr>
              <a:t>флеш</a:t>
            </a:r>
            <a:r>
              <a:rPr lang="ru-RU" sz="2000" b="1" dirty="0">
                <a:solidFill>
                  <a:srgbClr val="FFFF00"/>
                </a:solidFill>
              </a:rPr>
              <a:t> диск, </a:t>
            </a:r>
            <a:r>
              <a:rPr lang="en-US" sz="2000" b="1" dirty="0">
                <a:solidFill>
                  <a:srgbClr val="FFFF00"/>
                </a:solidFill>
              </a:rPr>
              <a:t>IDE, 2xRS-232/485/422, 2xRS-232, 2xRS-422/485, 2CAN, LAN 10/100, LPT, 4xUSB2.0, 8xGPIO, 2xI2C,  </a:t>
            </a:r>
            <a:r>
              <a:rPr lang="ru-RU" sz="2000" b="1" dirty="0">
                <a:solidFill>
                  <a:srgbClr val="FFFF00"/>
                </a:solidFill>
              </a:rPr>
              <a:t>формат </a:t>
            </a:r>
            <a:r>
              <a:rPr lang="en-US" sz="2000" b="1" dirty="0">
                <a:solidFill>
                  <a:srgbClr val="FFFF00"/>
                </a:solidFill>
              </a:rPr>
              <a:t>PC/104-plus, COATED</a:t>
            </a:r>
            <a:r>
              <a:rPr lang="en-US" b="1" dirty="0">
                <a:solidFill>
                  <a:srgbClr val="FFFF00"/>
                </a:solidFill>
              </a:rPr>
              <a:t>,</a:t>
            </a:r>
          </a:p>
          <a:p>
            <a:pPr algn="just" fontAlgn="auto">
              <a:defRPr/>
            </a:pPr>
            <a:r>
              <a:rPr lang="ru-RU" sz="2300" b="1" dirty="0" smtClean="0">
                <a:solidFill>
                  <a:srgbClr val="FFC000"/>
                </a:solidFill>
              </a:rPr>
              <a:t>	Степень разработки</a:t>
            </a:r>
            <a:r>
              <a:rPr lang="ru-RU" sz="2300" b="1" dirty="0">
                <a:solidFill>
                  <a:srgbClr val="FFC000"/>
                </a:solidFill>
              </a:rPr>
              <a:t> </a:t>
            </a:r>
            <a:r>
              <a:rPr lang="ru-RU" sz="2000" b="1" dirty="0" smtClean="0">
                <a:solidFill>
                  <a:srgbClr val="FFFF00"/>
                </a:solidFill>
              </a:rPr>
              <a:t>Плата </a:t>
            </a:r>
            <a:r>
              <a:rPr lang="ru-RU" sz="2000" b="1" dirty="0">
                <a:solidFill>
                  <a:srgbClr val="FFFF00"/>
                </a:solidFill>
              </a:rPr>
              <a:t>ПМ приобретена, в рамках курсового и дипломного проектирования разрабатываются алгоритмы функционирования блока и обмены информации ПМ с другими блоками. </a:t>
            </a:r>
          </a:p>
          <a:p>
            <a:pPr algn="just" fontAlgn="auto">
              <a:defRPr/>
            </a:pPr>
            <a:r>
              <a:rPr lang="ru-RU" sz="2300" b="1" dirty="0" smtClean="0">
                <a:solidFill>
                  <a:srgbClr val="FFC000"/>
                </a:solidFill>
              </a:rPr>
              <a:t>	Научно-образовательная </a:t>
            </a:r>
            <a:r>
              <a:rPr lang="ru-RU" sz="2300" b="1" dirty="0">
                <a:solidFill>
                  <a:srgbClr val="FFC000"/>
                </a:solidFill>
              </a:rPr>
              <a:t>составляющая </a:t>
            </a:r>
            <a:r>
              <a:rPr lang="ru-RU" b="1" dirty="0" smtClean="0">
                <a:solidFill>
                  <a:srgbClr val="FFFF00"/>
                </a:solidFill>
              </a:rPr>
              <a:t>В </a:t>
            </a:r>
            <a:r>
              <a:rPr lang="ru-RU" b="1" dirty="0">
                <a:solidFill>
                  <a:srgbClr val="FFFF00"/>
                </a:solidFill>
              </a:rPr>
              <a:t>ДНУ организовано и функционирует студенческое проектно-конструкторское бюро (СПКБ), в рамках которого студенты занимаются вопросами проектирования приборов и устройств космической техники. По данной тематике работают 12 человек в рамках курсового и дипломного проектирования, 2 аспиранта.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Предполагается поставить лабораторную работу на базе платы СРС 307-05, на которой студентами будут изучаться дисциплины «Микроконтроллеры вычислительные», «Операционные системы САУ», «Основы проектирования приборов и устройств космических летательных аппаратов» направления «Авионика» и специальности «Системы управления летательных аппаратов и комплексов», а также подготавливаться диссертационные работы по специальности 05.07.03 – Системы и процессы управления</a:t>
            </a:r>
            <a:r>
              <a:rPr lang="ru-RU" b="1" dirty="0" smtClean="0">
                <a:solidFill>
                  <a:srgbClr val="FFFF00"/>
                </a:solidFill>
              </a:rPr>
              <a:t>.</a:t>
            </a:r>
            <a:endParaRPr lang="ru-RU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Общий вид ПМ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44034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488" y="1003300"/>
            <a:ext cx="5827712" cy="53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Текст 2"/>
          <p:cNvSpPr>
            <a:spLocks noGrp="1"/>
          </p:cNvSpPr>
          <p:nvPr>
            <p:ph type="body" idx="1"/>
          </p:nvPr>
        </p:nvSpPr>
        <p:spPr>
          <a:xfrm>
            <a:off x="422275" y="889000"/>
            <a:ext cx="6934200" cy="50165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Общий вид ПМ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45058" name="Текст 2"/>
          <p:cNvSpPr>
            <a:spLocks noGrp="1"/>
          </p:cNvSpPr>
          <p:nvPr>
            <p:ph type="body" idx="1"/>
          </p:nvPr>
        </p:nvSpPr>
        <p:spPr>
          <a:xfrm>
            <a:off x="422275" y="889000"/>
            <a:ext cx="6934200" cy="50165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45059" name="Рисунок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889000"/>
            <a:ext cx="6977062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Система ориентации и стабилизации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575300"/>
          </a:xfrm>
        </p:spPr>
        <p:txBody>
          <a:bodyPr rtlCol="0">
            <a:normAutofit lnSpcReduction="10000"/>
          </a:bodyPr>
          <a:lstStyle/>
          <a:p>
            <a:pPr algn="just" fontAlgn="auto">
              <a:defRPr/>
            </a:pPr>
            <a:r>
              <a:rPr lang="ru-RU" b="1" dirty="0" smtClean="0">
                <a:solidFill>
                  <a:srgbClr val="FFC000"/>
                </a:solidFill>
              </a:rPr>
              <a:t>	Назначение</a:t>
            </a:r>
          </a:p>
          <a:p>
            <a:pPr algn="just" fontAlgn="auto">
              <a:defRPr/>
            </a:pPr>
            <a:r>
              <a:rPr lang="ru-RU" b="1" dirty="0" smtClean="0">
                <a:solidFill>
                  <a:srgbClr val="FFFF00"/>
                </a:solidFill>
              </a:rPr>
              <a:t>	Определение углового положения КА и расчет управляющих воздействий для исполнительных органов</a:t>
            </a:r>
          </a:p>
          <a:p>
            <a:pPr algn="just" fontAlgn="auto">
              <a:defRPr/>
            </a:pPr>
            <a:r>
              <a:rPr lang="uk-UA" b="1" dirty="0" smtClean="0">
                <a:solidFill>
                  <a:srgbClr val="FFC000"/>
                </a:solidFill>
              </a:rPr>
              <a:t>	Стан розробки  </a:t>
            </a:r>
          </a:p>
          <a:p>
            <a:pPr algn="just" fontAlgn="auto">
              <a:defRPr/>
            </a:pPr>
            <a:r>
              <a:rPr lang="uk-UA" b="1" dirty="0" smtClean="0">
                <a:solidFill>
                  <a:srgbClr val="FFFF00"/>
                </a:solidFill>
              </a:rPr>
              <a:t>	Алгоритми СОС-КПІ розроблені і протестовані на стенді виконання апаратно-програмного моделювання; плата обчислювача готова до придбання.</a:t>
            </a:r>
          </a:p>
          <a:p>
            <a:pPr algn="just" fontAlgn="auto">
              <a:defRPr/>
            </a:pPr>
            <a:r>
              <a:rPr lang="uk-UA" b="1" dirty="0" smtClean="0">
                <a:solidFill>
                  <a:srgbClr val="FFC000"/>
                </a:solidFill>
              </a:rPr>
              <a:t>	Науко-освітня складова проекту</a:t>
            </a:r>
          </a:p>
          <a:p>
            <a:pPr algn="just" fontAlgn="auto">
              <a:defRPr/>
            </a:pPr>
            <a:r>
              <a:rPr lang="uk-UA" b="1" dirty="0" smtClean="0">
                <a:solidFill>
                  <a:srgbClr val="FFFF00"/>
                </a:solidFill>
              </a:rPr>
              <a:t>	Реалізація експерименту з відпрацюванням системи орієнтації та стабілізації буде сприяти значному підвищенню якості викладання дисциплін у вищій школі, пов’язаних з космічною тематикою. В НТУУ «КПІ» питання розробки систем орієнтації та стабілізації космічних апаратів викладаються в таких дисциплінах, як «Сучасні методи стабілізації, орієнтації, навігації та наведенні рухомих об’єктів», «Математичне забезпечення </a:t>
            </a:r>
            <a:r>
              <a:rPr lang="uk-UA" b="1" dirty="0" err="1" smtClean="0">
                <a:solidFill>
                  <a:srgbClr val="FFFF00"/>
                </a:solidFill>
              </a:rPr>
              <a:t>пілотажно</a:t>
            </a:r>
            <a:r>
              <a:rPr lang="uk-UA" b="1" dirty="0" smtClean="0">
                <a:solidFill>
                  <a:srgbClr val="FFFF00"/>
                </a:solidFill>
              </a:rPr>
              <a:t>-навігаційних комплексів літальних апаратів», «Системи керування літальних апаратів» та ін. Реалізація цього проекту дозволить розробити нові дисципліни та спецкурси, пов’язані з питанням розробки, тестування, відпрацювання та виготовлення таких систем.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Магнитометр и АРМ-7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47106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0673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47107" name="Рисунок 3" descr="lemi0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188" y="1625600"/>
            <a:ext cx="2486025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8" name="Группа 4"/>
          <p:cNvGrpSpPr>
            <a:grpSpLocks/>
          </p:cNvGrpSpPr>
          <p:nvPr/>
        </p:nvGrpSpPr>
        <p:grpSpPr bwMode="auto">
          <a:xfrm>
            <a:off x="3135313" y="1625600"/>
            <a:ext cx="5762625" cy="2708275"/>
            <a:chOff x="-829" y="0"/>
            <a:chExt cx="7575" cy="2893"/>
          </a:xfrm>
        </p:grpSpPr>
        <p:sp>
          <p:nvSpPr>
            <p:cNvPr id="6" name="AutoShape 5"/>
            <p:cNvSpPr>
              <a:spLocks noChangeAspect="1" noChangeArrowheads="1"/>
            </p:cNvSpPr>
            <p:nvPr/>
          </p:nvSpPr>
          <p:spPr bwMode="auto">
            <a:xfrm>
              <a:off x="-1" y="0"/>
              <a:ext cx="6747" cy="2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537" y="2588"/>
              <a:ext cx="4251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0" tIns="0" rIns="0" bIns="0"/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pic>
          <p:nvPicPr>
            <p:cNvPr id="47111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829" y="0"/>
              <a:ext cx="2617" cy="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12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44" y="22"/>
              <a:ext cx="3212" cy="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Датчик направления на Солнце</a:t>
            </a:r>
          </a:p>
        </p:txBody>
      </p:sp>
      <p:sp>
        <p:nvSpPr>
          <p:cNvPr id="48130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321300"/>
          </a:xfrm>
        </p:spPr>
        <p:txBody>
          <a:bodyPr/>
          <a:lstStyle/>
          <a:p>
            <a:pPr algn="just"/>
            <a:r>
              <a:rPr lang="ru-RU" sz="2400" b="1" smtClean="0">
                <a:solidFill>
                  <a:srgbClr val="FFC000"/>
                </a:solidFill>
              </a:rPr>
              <a:t>	Назначения датчика солнца</a:t>
            </a:r>
          </a:p>
          <a:p>
            <a:pPr algn="just"/>
            <a:r>
              <a:rPr lang="ru-RU" sz="2400" b="1" smtClean="0">
                <a:solidFill>
                  <a:srgbClr val="FFFF00"/>
                </a:solidFill>
              </a:rPr>
              <a:t>	Датчик ДКС-2/РД  предназначен для определения углов направления (вектора) на Солнце относительно его плоскости с координатами XY. </a:t>
            </a:r>
          </a:p>
          <a:p>
            <a:pPr algn="just"/>
            <a:r>
              <a:rPr lang="ru-RU" sz="2400" b="1" smtClean="0">
                <a:solidFill>
                  <a:srgbClr val="FFC000"/>
                </a:solidFill>
              </a:rPr>
              <a:t>	Степень готовности</a:t>
            </a:r>
          </a:p>
          <a:p>
            <a:pPr algn="just"/>
            <a:r>
              <a:rPr lang="ru-RU" sz="2400" b="1" smtClean="0">
                <a:solidFill>
                  <a:srgbClr val="FFFF00"/>
                </a:solidFill>
              </a:rPr>
              <a:t>	Разработан и изготовлен экспериментальный образец ДКС-2/РД. Разработан алгоритм расчета угла вектора направления на Солнце.</a:t>
            </a:r>
          </a:p>
          <a:p>
            <a:pPr algn="just"/>
            <a:r>
              <a:rPr lang="ru-RU" sz="2400" b="1" smtClean="0">
                <a:solidFill>
                  <a:srgbClr val="FFC000"/>
                </a:solidFill>
              </a:rPr>
              <a:t>	Научно-образовательная составляющая</a:t>
            </a:r>
          </a:p>
          <a:p>
            <a:pPr algn="just"/>
            <a:r>
              <a:rPr lang="ru-RU" sz="2400" b="1" smtClean="0">
                <a:solidFill>
                  <a:srgbClr val="FFFF00"/>
                </a:solidFill>
              </a:rPr>
              <a:t>	Участие студентов и аспирантов в разработке ДКС-2/РД, испытаниях и составлении алгоритмов определения углов направлении на солнце. </a:t>
            </a:r>
          </a:p>
          <a:p>
            <a:endParaRPr lang="ru-RU" sz="2400" b="1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10795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1600" b="1" dirty="0">
                <a:solidFill>
                  <a:schemeClr val="bg1"/>
                </a:solidFill>
              </a:rPr>
              <a:t>Совместный </a:t>
            </a:r>
            <a:r>
              <a:rPr lang="ru-RU" sz="1600" b="1" dirty="0" smtClean="0">
                <a:solidFill>
                  <a:schemeClr val="bg1"/>
                </a:solidFill>
              </a:rPr>
              <a:t>проект Днепропетровского </a:t>
            </a:r>
            <a:r>
              <a:rPr lang="ru-RU" sz="1600" b="1" dirty="0">
                <a:solidFill>
                  <a:schemeClr val="bg1"/>
                </a:solidFill>
              </a:rPr>
              <a:t>национального университета им. О. Гончара, Национального технического университета Украины «КПИ», Национального аэрокосмического университета им. Жуковского «ХАИ»,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1358900"/>
            <a:ext cx="6934200" cy="51181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defRPr/>
            </a:pPr>
            <a:r>
              <a:rPr lang="ru-RU" sz="2200" b="1" dirty="0" smtClean="0">
                <a:solidFill>
                  <a:srgbClr val="FFC000"/>
                </a:solidFill>
              </a:rPr>
              <a:t>	Руководители </a:t>
            </a:r>
            <a:r>
              <a:rPr lang="ru-RU" sz="2200" b="1" dirty="0">
                <a:solidFill>
                  <a:srgbClr val="FFC000"/>
                </a:solidFill>
              </a:rPr>
              <a:t>проекта </a:t>
            </a:r>
          </a:p>
          <a:p>
            <a:pPr algn="just" fontAlgn="auto">
              <a:defRPr/>
            </a:pPr>
            <a:r>
              <a:rPr lang="ru-RU" sz="1900" b="1" dirty="0" smtClean="0">
                <a:solidFill>
                  <a:srgbClr val="FFFF00"/>
                </a:solidFill>
              </a:rPr>
              <a:t>от </a:t>
            </a:r>
            <a:r>
              <a:rPr lang="ru-RU" sz="1900" b="1" dirty="0">
                <a:solidFill>
                  <a:srgbClr val="FFFF00"/>
                </a:solidFill>
              </a:rPr>
              <a:t>ДНУ доктор технических наук, профессор Петренко Александр Николаевич</a:t>
            </a:r>
          </a:p>
          <a:p>
            <a:pPr algn="just" fontAlgn="auto">
              <a:defRPr/>
            </a:pPr>
            <a:r>
              <a:rPr lang="ru-RU" sz="1900" b="1" dirty="0" smtClean="0">
                <a:solidFill>
                  <a:srgbClr val="FFFF00"/>
                </a:solidFill>
              </a:rPr>
              <a:t>от </a:t>
            </a:r>
            <a:r>
              <a:rPr lang="ru-RU" sz="1900" b="1" dirty="0">
                <a:solidFill>
                  <a:srgbClr val="FFFF00"/>
                </a:solidFill>
              </a:rPr>
              <a:t>КПИ доктор технических наук, профессор </a:t>
            </a:r>
            <a:r>
              <a:rPr lang="ru-RU" sz="1900" b="1" dirty="0" err="1">
                <a:solidFill>
                  <a:srgbClr val="FFFF00"/>
                </a:solidFill>
              </a:rPr>
              <a:t>Збруцкий</a:t>
            </a:r>
            <a:r>
              <a:rPr lang="ru-RU" sz="1900" b="1" dirty="0">
                <a:solidFill>
                  <a:srgbClr val="FFFF00"/>
                </a:solidFill>
              </a:rPr>
              <a:t> Александр Васильевич</a:t>
            </a:r>
          </a:p>
          <a:p>
            <a:pPr algn="just" fontAlgn="auto">
              <a:defRPr/>
            </a:pPr>
            <a:r>
              <a:rPr lang="ru-RU" sz="1900" b="1" dirty="0" smtClean="0">
                <a:solidFill>
                  <a:srgbClr val="FFFF00"/>
                </a:solidFill>
              </a:rPr>
              <a:t>от </a:t>
            </a:r>
            <a:r>
              <a:rPr lang="ru-RU" sz="1900" b="1" dirty="0">
                <a:solidFill>
                  <a:srgbClr val="FFFF00"/>
                </a:solidFill>
              </a:rPr>
              <a:t>ХАИ кандидат технических наук, доцент Губин Сергей </a:t>
            </a:r>
            <a:r>
              <a:rPr lang="ru-RU" sz="1900" b="1" dirty="0" smtClean="0">
                <a:solidFill>
                  <a:srgbClr val="FFFF00"/>
                </a:solidFill>
              </a:rPr>
              <a:t>Викторович</a:t>
            </a:r>
            <a:endParaRPr lang="ru-RU" sz="1900" b="1" dirty="0">
              <a:solidFill>
                <a:srgbClr val="FFFF00"/>
              </a:solidFill>
            </a:endParaRPr>
          </a:p>
          <a:p>
            <a:pPr algn="just" fontAlgn="auto">
              <a:defRPr/>
            </a:pPr>
            <a:r>
              <a:rPr lang="ru-RU" sz="2200" b="1" dirty="0" smtClean="0">
                <a:solidFill>
                  <a:srgbClr val="FFC000"/>
                </a:solidFill>
              </a:rPr>
              <a:t>	Ответственные </a:t>
            </a:r>
            <a:r>
              <a:rPr lang="ru-RU" sz="2200" b="1" dirty="0">
                <a:solidFill>
                  <a:srgbClr val="FFC000"/>
                </a:solidFill>
              </a:rPr>
              <a:t>исполнители </a:t>
            </a:r>
            <a:r>
              <a:rPr lang="ru-RU" sz="2100" b="1" dirty="0">
                <a:solidFill>
                  <a:srgbClr val="FFFF00"/>
                </a:solidFill>
              </a:rPr>
              <a:t>	</a:t>
            </a:r>
          </a:p>
          <a:p>
            <a:pPr algn="just" fontAlgn="auto">
              <a:defRPr/>
            </a:pPr>
            <a:r>
              <a:rPr lang="ru-RU" sz="1900" b="1" dirty="0">
                <a:solidFill>
                  <a:srgbClr val="FFFF00"/>
                </a:solidFill>
              </a:rPr>
              <a:t>от ДНУ зав. кафедрой Системы автоматизированного управления кандидат технических наук, доцент Кулабухов Анатолий Михайлович</a:t>
            </a:r>
          </a:p>
          <a:p>
            <a:pPr algn="just" fontAlgn="auto">
              <a:defRPr/>
            </a:pPr>
            <a:r>
              <a:rPr lang="ru-RU" sz="1900" b="1" dirty="0">
                <a:solidFill>
                  <a:srgbClr val="FFFF00"/>
                </a:solidFill>
              </a:rPr>
              <a:t>от КПИ профессор кафедры теоретической механики, доктор технических наук Рыжков Лев Михайлович</a:t>
            </a:r>
          </a:p>
          <a:p>
            <a:pPr algn="just" fontAlgn="auto">
              <a:defRPr/>
            </a:pPr>
            <a:r>
              <a:rPr lang="ru-RU" sz="1900" b="1" dirty="0">
                <a:solidFill>
                  <a:srgbClr val="FFFF00"/>
                </a:solidFill>
              </a:rPr>
              <a:t>от ХАИ доцент кафедры двигателей и энергоустановок ЛА, кандидат технических наук, </a:t>
            </a:r>
            <a:r>
              <a:rPr lang="ru-RU" sz="1900" b="1" dirty="0" err="1">
                <a:solidFill>
                  <a:srgbClr val="FFFF00"/>
                </a:solidFill>
              </a:rPr>
              <a:t>Шепетов</a:t>
            </a:r>
            <a:r>
              <a:rPr lang="ru-RU" sz="1900" b="1" dirty="0">
                <a:solidFill>
                  <a:srgbClr val="FFFF00"/>
                </a:solidFill>
              </a:rPr>
              <a:t> Юрий </a:t>
            </a:r>
            <a:r>
              <a:rPr lang="ru-RU" sz="1900" b="1" dirty="0" smtClean="0">
                <a:solidFill>
                  <a:srgbClr val="FFFF00"/>
                </a:solidFill>
              </a:rPr>
              <a:t>Алексеевич</a:t>
            </a:r>
            <a:endParaRPr lang="ru-RU" sz="1900" b="1" dirty="0"/>
          </a:p>
          <a:p>
            <a:pPr algn="just" fontAlgn="auto">
              <a:defRPr/>
            </a:pPr>
            <a:r>
              <a:rPr lang="ru-RU" sz="2200" b="1" dirty="0" smtClean="0">
                <a:solidFill>
                  <a:srgbClr val="FFC000"/>
                </a:solidFill>
              </a:rPr>
              <a:t>	Координатор </a:t>
            </a:r>
            <a:r>
              <a:rPr lang="ru-RU" sz="2200" b="1" dirty="0">
                <a:solidFill>
                  <a:srgbClr val="FFC000"/>
                </a:solidFill>
              </a:rPr>
              <a:t>работ с Космическим агентством Украины</a:t>
            </a:r>
          </a:p>
          <a:p>
            <a:pPr fontAlgn="auto">
              <a:defRPr/>
            </a:pPr>
            <a:r>
              <a:rPr lang="ru-RU" sz="1900" b="1" dirty="0">
                <a:solidFill>
                  <a:srgbClr val="FFFF00"/>
                </a:solidFill>
              </a:rPr>
              <a:t>НЦАОМ </a:t>
            </a:r>
            <a:r>
              <a:rPr lang="ru-RU" sz="1900" b="1" dirty="0" smtClean="0">
                <a:solidFill>
                  <a:srgbClr val="FFFF00"/>
                </a:solidFill>
              </a:rPr>
              <a:t>им. А.М. Макарова</a:t>
            </a:r>
            <a:endParaRPr lang="ru-RU" sz="19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Общий вид СД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49154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175" y="1752600"/>
            <a:ext cx="59086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Текст 2"/>
          <p:cNvSpPr>
            <a:spLocks noGrp="1"/>
          </p:cNvSpPr>
          <p:nvPr>
            <p:ph type="body" idx="1"/>
          </p:nvPr>
        </p:nvSpPr>
        <p:spPr>
          <a:xfrm>
            <a:off x="658813" y="1016000"/>
            <a:ext cx="6934200" cy="50673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5825" y="279400"/>
            <a:ext cx="6934200" cy="9779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 smtClean="0">
                <a:solidFill>
                  <a:schemeClr val="bg1"/>
                </a:solidFill>
              </a:rPr>
              <a:t>Алгоритмическое и программное обеспечение малогабаритного высокопроизводительного бортового цифрового вычислительного комплекса 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50178" name="Текст 2"/>
          <p:cNvSpPr>
            <a:spLocks noGrp="1"/>
          </p:cNvSpPr>
          <p:nvPr>
            <p:ph type="body" idx="1"/>
          </p:nvPr>
        </p:nvSpPr>
        <p:spPr>
          <a:xfrm>
            <a:off x="555625" y="1257300"/>
            <a:ext cx="6934200" cy="51816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Назначение </a:t>
            </a:r>
            <a:r>
              <a:rPr lang="ru-RU" b="1" smtClean="0">
                <a:solidFill>
                  <a:srgbClr val="0F496F"/>
                </a:solidFill>
              </a:rPr>
              <a:t>	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Предназначается для выполнения в реальном времени программного обеспечения согласно алгоритмам управления бортовой аппаратурой и формирования телеметрических кадров. Алгоритмы разрабатываются по управлению каждым блоком по согласованным с разработчиками соответствующим командам управления и телеметрической информации.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Количество команд управления </a:t>
            </a:r>
            <a:r>
              <a:rPr lang="ru-RU" b="1" smtClean="0">
                <a:solidFill>
                  <a:srgbClr val="FFFF00"/>
                </a:solidFill>
              </a:rPr>
              <a:t>до 99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Телеметрия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Ориентировочный размер одного кадра – до 80 байт (с учетом служебной информации), кадр формирует процессорный модуль и передает на платформу.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Период формирования кадра – 1- 4 сек с.</a:t>
            </a:r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5825" y="279400"/>
            <a:ext cx="6934200" cy="8001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chemeClr val="bg1"/>
                </a:solidFill>
              </a:rPr>
              <a:t>Модуль энергоснабжения экспериментальной полезной нагрузки </a:t>
            </a:r>
            <a:r>
              <a:rPr lang="ru-RU" sz="2400" b="1" dirty="0" smtClean="0">
                <a:solidFill>
                  <a:schemeClr val="bg1"/>
                </a:solidFill>
              </a:rPr>
              <a:t>УМС-1 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1202" name="Текст 2"/>
          <p:cNvSpPr>
            <a:spLocks noGrp="1"/>
          </p:cNvSpPr>
          <p:nvPr>
            <p:ph type="body" idx="1"/>
          </p:nvPr>
        </p:nvSpPr>
        <p:spPr>
          <a:xfrm>
            <a:off x="555625" y="1079500"/>
            <a:ext cx="6934200" cy="5511800"/>
          </a:xfrm>
        </p:spPr>
        <p:txBody>
          <a:bodyPr/>
          <a:lstStyle/>
          <a:p>
            <a:pPr algn="just"/>
            <a:r>
              <a:rPr lang="ru-RU" sz="1900" b="1" smtClean="0">
                <a:solidFill>
                  <a:srgbClr val="FFC000"/>
                </a:solidFill>
              </a:rPr>
              <a:t>	Назначение </a:t>
            </a:r>
            <a:r>
              <a:rPr lang="ru-RU" b="1" smtClean="0">
                <a:solidFill>
                  <a:srgbClr val="FFFF00"/>
                </a:solidFill>
              </a:rPr>
              <a:t>Модуль энергоснабжения дополнительной полезной нагрузки (МЭС ДПН) предназначен для электропитания стабилизированным напряжением 5 В и 3,3 В (дополнительно 15 В) по каналам потребителей энергии ЭПН непосредственно от шины основной системы энергоснабжения платформы 24...34 В совместно с дополнительной низковольтной СЭС ДПН 11,2...14,8 В</a:t>
            </a:r>
          </a:p>
          <a:p>
            <a:pPr algn="just"/>
            <a:r>
              <a:rPr lang="ru-RU" sz="1900" b="1" smtClean="0">
                <a:solidFill>
                  <a:srgbClr val="FFC000"/>
                </a:solidFill>
              </a:rPr>
              <a:t>	Состояние разработки </a:t>
            </a:r>
            <a:r>
              <a:rPr lang="ru-RU" b="1" smtClean="0">
                <a:solidFill>
                  <a:srgbClr val="FFFF00"/>
                </a:solidFill>
              </a:rPr>
              <a:t>В настоящее время проработана структура системы энергоснабжения, выполнены расчеты по параметрам БФ и БХ, выбрана схемотехника DC\DC преобразователей, проведено компьютерное моделирование принципиальной схемы в приложении Multisim10. Аппаратура МЭС прямого включения БФ-БХ проработано на стендовом макете. Разработан алгоритм функционирования. Программное обеспечение находится в разработке.</a:t>
            </a:r>
          </a:p>
          <a:p>
            <a:pPr algn="just"/>
            <a:r>
              <a:rPr lang="ru-RU" sz="1900" b="1" smtClean="0">
                <a:solidFill>
                  <a:srgbClr val="FFC000"/>
                </a:solidFill>
              </a:rPr>
              <a:t>	Научно-образовательная составляющая проекта </a:t>
            </a:r>
            <a:r>
              <a:rPr lang="ru-RU" b="1" smtClean="0">
                <a:solidFill>
                  <a:srgbClr val="FFFF00"/>
                </a:solidFill>
              </a:rPr>
              <a:t>Подготовка 1 докторской, 2 кандидатских диссертаций, 5 магистерских работ и 5 дипломных проектов в учебно-научном центре «Микроспутникостроения» ХАИ</a:t>
            </a:r>
            <a:r>
              <a:rPr lang="ru-RU" b="1" smtClean="0">
                <a:solidFill>
                  <a:srgbClr val="0F496F"/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Напряжения питания бортовой аппаратуры</a:t>
            </a:r>
          </a:p>
        </p:txBody>
      </p:sp>
      <p:sp>
        <p:nvSpPr>
          <p:cNvPr id="52226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0673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graphicFrame>
        <p:nvGraphicFramePr>
          <p:cNvPr id="52296" name="Group 72"/>
          <p:cNvGraphicFramePr>
            <a:graphicFrameLocks noGrp="1"/>
          </p:cNvGraphicFramePr>
          <p:nvPr/>
        </p:nvGraphicFramePr>
        <p:xfrm>
          <a:off x="1641475" y="850900"/>
          <a:ext cx="4271963" cy="6583363"/>
        </p:xfrm>
        <a:graphic>
          <a:graphicData uri="http://schemas.openxmlformats.org/drawingml/2006/table">
            <a:tbl>
              <a:tblPr/>
              <a:tblGrid>
                <a:gridCol w="385763"/>
                <a:gridCol w="1749425"/>
                <a:gridCol w="1068387"/>
                <a:gridCol w="1068388"/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№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Название блока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Напряжение питания, В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Потребляемая мощность, Вт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Century Gothic" pitchFamily="34" charset="0"/>
                        <a:buAutoNum type="arabicPeriod"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Процессорный модуль 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СРС-307-05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ARM7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Датчик направления на Солнце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4 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Модуль СЭС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27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Аппаратура для исследования прохождения радиоволн «Хвиля»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6 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Блок датчиков угловой ориентации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0,05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0,25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7 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Аппаратура спутниковой навигации МНП-М6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0,86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8 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Антенный блок АСН МШУ-1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3,3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0,1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9 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Цифровая фотокамера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7,4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6,8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0,5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10 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Экспериментальная СБ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11,2 – 14,8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11 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Оптическая система «Горизонт»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ea typeface="Calibri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49360" marR="4936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bg1"/>
                </a:solidFill>
              </a:rPr>
              <a:t>Аппаратура для исследования прохождения радиоволн в перспективном частотном диапазоне </a:t>
            </a:r>
          </a:p>
        </p:txBody>
      </p:sp>
      <p:sp>
        <p:nvSpPr>
          <p:cNvPr id="53250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7023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Назначение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Предназначена для исследования характеристик распространения радиоволн перспективного </a:t>
            </a:r>
            <a:r>
              <a:rPr lang="ru-RU" b="1" i="1" smtClean="0">
                <a:solidFill>
                  <a:srgbClr val="FFFF00"/>
                </a:solidFill>
              </a:rPr>
              <a:t>Ка</a:t>
            </a:r>
            <a:r>
              <a:rPr lang="ru-RU" b="1" smtClean="0">
                <a:solidFill>
                  <a:srgbClr val="FFFF00"/>
                </a:solidFill>
              </a:rPr>
              <a:t>-диапазона электромагнитного спектра в составе: бортовая радиолиния и наземный пункт с программно-управляемой антенной.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Состояние разработки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Проработаны схемные и конструкторские решения, имеются макеты основных узлов, печатный монтаж антенны, создан и испытан программно управляемый абонентский модуль.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	Научно-образовательная составляющая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К работам привлечены 15 студентов в рамках курсового и дипломного проектирования по специализациям «системы управления КА», «спутниковая связь», 1 аспирант. Предполагается создание лаборатории спутниковой связи, в которую в качестве космического сегмента включен УМС-1, а в качестве наземного сегмента абонентский модуль с программно управляемой антенной диаметров 1,6 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4191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Бортовая и наземная аппаратура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4274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0673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54275" name="Picture 4" descr="133_33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975" y="1530350"/>
            <a:ext cx="30956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>
            <a:lum bright="12000" contrast="12000"/>
          </a:blip>
          <a:srcRect/>
          <a:stretch>
            <a:fillRect/>
          </a:stretch>
        </p:blipFill>
        <p:spPr bwMode="auto">
          <a:xfrm>
            <a:off x="4373563" y="1098550"/>
            <a:ext cx="24987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635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Блок датчиков угловой ориентации</a:t>
            </a:r>
          </a:p>
        </p:txBody>
      </p:sp>
      <p:sp>
        <p:nvSpPr>
          <p:cNvPr id="55298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55372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Назначение</a:t>
            </a:r>
            <a:r>
              <a:rPr lang="ru-RU" sz="2000" b="1" smtClean="0">
                <a:solidFill>
                  <a:srgbClr val="0F496F"/>
                </a:solidFill>
              </a:rPr>
              <a:t>  </a:t>
            </a:r>
            <a:r>
              <a:rPr lang="ru-RU" b="1" smtClean="0">
                <a:solidFill>
                  <a:srgbClr val="0F496F"/>
                </a:solidFill>
              </a:rPr>
              <a:t>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Блок датчик предназначен для измерения проекций магнитного поля Земли на оси связанной системы координат и определение проекций угловых скоростей на оси связанной системы координат. Блок включает магнитометр, трех степенной датчик угловой скорости по нано технологиях, контроллер и датчик температуры. 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Состояние разработки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Разработаны схема функциональная и схема электрическая принципиальная, приобретены магнитометр и ДУС, ведется разработка программного обеспечения контроллера. 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Научно-образовательная составляющая проекта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К работе привлечены 5 студентов в рамках курсового и дипломного проектирования, 1 аспирант. Материалы разработки предполагается использовать в курсе «Основы проектирования приборов и устройств РКЛА», а также при постановке лабораторной работы по угловой ориентации.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5969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Датчики угловых скоростей и магнетометр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6322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4864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063" y="3937000"/>
            <a:ext cx="2151062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 descr="Корпус L3G4200D (ST)">
            <a:hlinkClick r:id="rId3" tooltip="&quot;Корпус L3G4200D (ST)&quot;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063" y="1054100"/>
            <a:ext cx="19939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4" descr="датчик гироскоп sar1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6913" y="1358900"/>
            <a:ext cx="30956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558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Аппаратура спутниковой навигации</a:t>
            </a:r>
          </a:p>
        </p:txBody>
      </p:sp>
      <p:sp>
        <p:nvSpPr>
          <p:cNvPr id="57346" name="Текст 2"/>
          <p:cNvSpPr>
            <a:spLocks noGrp="1"/>
          </p:cNvSpPr>
          <p:nvPr>
            <p:ph type="body" idx="1"/>
          </p:nvPr>
        </p:nvSpPr>
        <p:spPr>
          <a:xfrm>
            <a:off x="555625" y="838200"/>
            <a:ext cx="6934200" cy="56007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Назначение</a:t>
            </a:r>
            <a:r>
              <a:rPr lang="ru-RU" b="1" smtClean="0">
                <a:solidFill>
                  <a:srgbClr val="FFC000"/>
                </a:solidFill>
              </a:rPr>
              <a:t>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АСН предназначена как перспективная система для определения координат и скоростей малых космических аппаратов на низких орбитах с малыми энергетическими характеристиками и в малых габаритах</a:t>
            </a:r>
            <a:r>
              <a:rPr lang="ru-RU" b="1" smtClean="0">
                <a:solidFill>
                  <a:srgbClr val="0F496F"/>
                </a:solidFill>
              </a:rPr>
              <a:t>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Состояние разработки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Выбрана элементная база. Наличие рабочей документации.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АСН включает навигационный приемник МНП-М6 в герметичном исполнении, устанавливаемый в конструктиве ИБА УМС-1 на плате стандарта РС и антенный блок МШУ-1, устанавливаемый на верхней плите платформы УМС-1, в герметичном исполнении</a:t>
            </a:r>
            <a:r>
              <a:rPr lang="ru-RU" b="1" smtClean="0">
                <a:solidFill>
                  <a:srgbClr val="0F496F"/>
                </a:solidFill>
              </a:rPr>
              <a:t>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Научно-образовательная составляющая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К работам привлечены 5 студентов в рамках курсового и дипломного проектирования, 1 соискатель. Готовится лабораторная работу по спутниковой навигации. Материалы предполагается включить в дисциплину «Спутниковые системы».</a:t>
            </a:r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5715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Цифровая </a:t>
            </a:r>
            <a:r>
              <a:rPr lang="ru-RU" sz="2800" b="1" dirty="0" smtClean="0">
                <a:solidFill>
                  <a:schemeClr val="bg1"/>
                </a:solidFill>
              </a:rPr>
              <a:t>фото и видеокамера 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8370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702300"/>
          </a:xfrm>
        </p:spPr>
        <p:txBody>
          <a:bodyPr/>
          <a:lstStyle/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Назначение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ЦФК предназначена для съемки поверхности Земли в видимом диапазоне с изменяемым оптическим и цифровым увеличение в режиме как фотосъемка так и видеосъёмка, что позволяет снимать участки Земной поверхности (одним снимком) от трети территории Украины до территории городов, а также определять угловую ориентацию КА в режиме прямой связи наземной станции и КА.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Состояние разработки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Приобретена камера, разрабатывается интерфейс согласования ЦФК с бортовым компьютером ПМ.</a:t>
            </a:r>
          </a:p>
          <a:p>
            <a:pPr algn="just"/>
            <a:r>
              <a:rPr lang="ru-RU" sz="2000" b="1" smtClean="0">
                <a:solidFill>
                  <a:srgbClr val="FFC000"/>
                </a:solidFill>
              </a:rPr>
              <a:t>Научно-образовательная составляющая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К работам привлечены 8 студентов в рамках курсового и дипломного проектирования, 1 соискатель. Готовится лабораторная работу по дистанционному управлению в рамках дисциплины «Автоматизированный привод». Материалы предполагается включить в дисциплину «Системы ДЗЗ», а также использовать снимки для определения ориентации КА в рамках лабораторной работы.</a:t>
            </a:r>
            <a:endParaRPr lang="ru-RU" b="1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871538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 smtClean="0">
                <a:solidFill>
                  <a:schemeClr val="bg1"/>
                </a:solidFill>
              </a:rPr>
              <a:t>Цель и Основные </a:t>
            </a:r>
            <a:r>
              <a:rPr lang="ru-RU" b="1" dirty="0">
                <a:solidFill>
                  <a:schemeClr val="bg1"/>
                </a:solidFill>
              </a:rPr>
              <a:t>задачи проекта</a:t>
            </a:r>
          </a:p>
        </p:txBody>
      </p:sp>
      <p:sp>
        <p:nvSpPr>
          <p:cNvPr id="22530" name="Текст 2"/>
          <p:cNvSpPr>
            <a:spLocks noGrp="1"/>
          </p:cNvSpPr>
          <p:nvPr>
            <p:ph type="body" idx="1"/>
          </p:nvPr>
        </p:nvSpPr>
        <p:spPr>
          <a:xfrm>
            <a:off x="555625" y="1016000"/>
            <a:ext cx="7861300" cy="5130800"/>
          </a:xfrm>
        </p:spPr>
        <p:txBody>
          <a:bodyPr/>
          <a:lstStyle/>
          <a:p>
            <a:pPr algn="just"/>
            <a:r>
              <a:rPr lang="ru-RU" sz="2100" b="1" smtClean="0">
                <a:solidFill>
                  <a:srgbClr val="FFC000"/>
                </a:solidFill>
              </a:rPr>
              <a:t>	</a:t>
            </a:r>
          </a:p>
          <a:p>
            <a:pPr algn="just"/>
            <a:r>
              <a:rPr lang="ru-RU" sz="2100" b="1" smtClean="0">
                <a:solidFill>
                  <a:srgbClr val="FFC000"/>
                </a:solidFill>
              </a:rPr>
              <a:t>	</a:t>
            </a:r>
            <a:r>
              <a:rPr lang="ru-RU" sz="3200" b="1" smtClean="0">
                <a:solidFill>
                  <a:srgbClr val="FFC000"/>
                </a:solidFill>
              </a:rPr>
              <a:t>Цель проекта </a:t>
            </a:r>
          </a:p>
          <a:p>
            <a:pPr algn="just"/>
            <a:r>
              <a:rPr lang="ru-RU" sz="2100" b="1" smtClean="0">
                <a:solidFill>
                  <a:srgbClr val="FFC000"/>
                </a:solidFill>
              </a:rPr>
              <a:t>	</a:t>
            </a:r>
            <a:r>
              <a:rPr lang="ru-RU" sz="2800" b="1" smtClean="0">
                <a:solidFill>
                  <a:srgbClr val="FFFF00"/>
                </a:solidFill>
              </a:rPr>
              <a:t>Создание современной лабораторной базы по управлению малыми космическими аппаратами, проведению космических экспериментов, приему  и обработки спутниковой информации. </a:t>
            </a:r>
          </a:p>
          <a:p>
            <a:pPr algn="just"/>
            <a:r>
              <a:rPr lang="ru-RU" sz="2100" b="1" smtClean="0">
                <a:solidFill>
                  <a:srgbClr val="FFC000"/>
                </a:solidFill>
              </a:rPr>
              <a:t>	</a:t>
            </a:r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Основные характеристики съемки</a:t>
            </a:r>
          </a:p>
        </p:txBody>
      </p:sp>
      <p:sp>
        <p:nvSpPr>
          <p:cNvPr id="59394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4864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graphicFrame>
        <p:nvGraphicFramePr>
          <p:cNvPr id="59439" name="Group 47"/>
          <p:cNvGraphicFramePr>
            <a:graphicFrameLocks noGrp="1"/>
          </p:cNvGraphicFramePr>
          <p:nvPr/>
        </p:nvGraphicFramePr>
        <p:xfrm>
          <a:off x="1093788" y="1709738"/>
          <a:ext cx="6223000" cy="4362450"/>
        </p:xfrm>
        <a:graphic>
          <a:graphicData uri="http://schemas.openxmlformats.org/drawingml/2006/table">
            <a:tbl>
              <a:tblPr/>
              <a:tblGrid>
                <a:gridCol w="1668462"/>
                <a:gridCol w="1589088"/>
                <a:gridCol w="1589087"/>
                <a:gridCol w="1376363"/>
              </a:tblGrid>
              <a:tr h="1323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Высота орбиты, км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Оптическое увеличение (зум)  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Размер  снимка, км       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Разрешение, м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400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733  	549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184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400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25,8	      19,4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600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1100	825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275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600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38,7	       29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800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1466	1100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366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DD2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800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51,7	       38,8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635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Общий вид фотокамеры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0418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4864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60419" name="Рисунок 5" descr="http://hotline.ua/img/tx/401/40156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50" y="1446213"/>
            <a:ext cx="3621088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Рисунок 6" descr="http://hotline.ua/img/tx/401/401567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1481138"/>
            <a:ext cx="3752850" cy="366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5715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bg1"/>
                </a:solidFill>
              </a:rPr>
              <a:t>Оптическая система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850900"/>
            <a:ext cx="6934200" cy="5753100"/>
          </a:xfrm>
        </p:spPr>
        <p:txBody>
          <a:bodyPr rtlCol="0">
            <a:normAutofit fontScale="92500" lnSpcReduction="10000"/>
          </a:bodyPr>
          <a:lstStyle/>
          <a:p>
            <a:pPr algn="just" fontAlgn="auto">
              <a:defRPr/>
            </a:pPr>
            <a:r>
              <a:rPr lang="ru-RU" sz="2200" b="1" dirty="0">
                <a:solidFill>
                  <a:srgbClr val="FFC000"/>
                </a:solidFill>
              </a:rPr>
              <a:t>Назначение 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Оптическая система «Горизонт» предназначена для определение отклонения КА от ориентации на Землю по 2 </a:t>
            </a:r>
            <a:r>
              <a:rPr lang="ru-RU" b="1" dirty="0" smtClean="0">
                <a:solidFill>
                  <a:srgbClr val="FFFF00"/>
                </a:solidFill>
              </a:rPr>
              <a:t>углам. При </a:t>
            </a:r>
            <a:r>
              <a:rPr lang="ru-RU" b="1" dirty="0">
                <a:solidFill>
                  <a:srgbClr val="FFFF00"/>
                </a:solidFill>
              </a:rPr>
              <a:t>проведении космического эксперимента предполагается оценить возможность определения углового положения КА относительно надира по результатам обработки цифровой информации с 4 малогабаритных относительно дешевых цифровых камер по разработанным алгоритмам путем сравнения полученных результатов с результатами, полученными от штатных приборов платформы и оценить точность полученных </a:t>
            </a:r>
            <a:r>
              <a:rPr lang="ru-RU" b="1" dirty="0" smtClean="0">
                <a:solidFill>
                  <a:srgbClr val="FFFF00"/>
                </a:solidFill>
              </a:rPr>
              <a:t>значений. Предполагается</a:t>
            </a:r>
            <a:r>
              <a:rPr lang="ru-RU" b="1" dirty="0">
                <a:solidFill>
                  <a:srgbClr val="FFFF00"/>
                </a:solidFill>
              </a:rPr>
              <a:t>, что за счет установки фильтров фотокамеры смогут принимать информацию в близком инфракрасном диапазоне от поверхности Земли, за счет чего будет определено угловое отклонение оси КА от надира</a:t>
            </a:r>
            <a:r>
              <a:rPr lang="ru-RU" b="1" dirty="0" smtClean="0">
                <a:solidFill>
                  <a:srgbClr val="FFFF00"/>
                </a:solidFill>
              </a:rPr>
              <a:t>.</a:t>
            </a:r>
          </a:p>
          <a:p>
            <a:pPr algn="just" fontAlgn="auto">
              <a:defRPr/>
            </a:pPr>
            <a:r>
              <a:rPr lang="ru-RU" sz="2200" b="1" dirty="0">
                <a:solidFill>
                  <a:srgbClr val="FFC000"/>
                </a:solidFill>
              </a:rPr>
              <a:t>Состояние </a:t>
            </a:r>
            <a:r>
              <a:rPr lang="ru-RU" sz="2200" b="1" dirty="0" smtClean="0">
                <a:solidFill>
                  <a:srgbClr val="FFC000"/>
                </a:solidFill>
              </a:rPr>
              <a:t>разработки</a:t>
            </a:r>
            <a:endParaRPr lang="ru-RU" sz="2200" b="1" dirty="0">
              <a:solidFill>
                <a:srgbClr val="FFC000"/>
              </a:solidFill>
            </a:endParaRP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Приобретена камера, выбран контроллер, разработаны алгоритмы обработки информации с видеокамер, разрабатывается документация.</a:t>
            </a:r>
          </a:p>
          <a:p>
            <a:pPr algn="just" fontAlgn="auto">
              <a:defRPr/>
            </a:pPr>
            <a:r>
              <a:rPr lang="ru-RU" sz="2200" b="1" dirty="0">
                <a:solidFill>
                  <a:srgbClr val="FFC000"/>
                </a:solidFill>
              </a:rPr>
              <a:t>Научно-образовательная составляющая </a:t>
            </a:r>
          </a:p>
          <a:p>
            <a:pPr algn="just" fontAlgn="auto">
              <a:defRPr/>
            </a:pPr>
            <a:r>
              <a:rPr lang="ru-RU" b="1" dirty="0">
                <a:solidFill>
                  <a:srgbClr val="FFFF00"/>
                </a:solidFill>
              </a:rPr>
              <a:t>По данной тематике работают 4 </a:t>
            </a:r>
            <a:r>
              <a:rPr lang="ru-RU" b="1" dirty="0" smtClean="0">
                <a:solidFill>
                  <a:srgbClr val="FFFF00"/>
                </a:solidFill>
              </a:rPr>
              <a:t>человека </a:t>
            </a:r>
            <a:r>
              <a:rPr lang="ru-RU" b="1" dirty="0">
                <a:solidFill>
                  <a:srgbClr val="FFFF00"/>
                </a:solidFill>
              </a:rPr>
              <a:t>в рамках курсового и дипломного проектирования, 1 аспирант, 1 соискатель. Материалы работ предполагается включить в дисциплину «Системы управления КА</a:t>
            </a:r>
            <a:r>
              <a:rPr lang="ru-RU" b="1" dirty="0" smtClean="0">
                <a:solidFill>
                  <a:srgbClr val="FFFF00"/>
                </a:solidFill>
              </a:rPr>
              <a:t>».</a:t>
            </a:r>
            <a:endParaRPr lang="ru-RU" b="1" dirty="0"/>
          </a:p>
          <a:p>
            <a:pPr fontAlgn="auto">
              <a:defRPr/>
            </a:pPr>
            <a:endParaRPr lang="ru-RU" dirty="0"/>
          </a:p>
          <a:p>
            <a:pPr fontAlgn="auto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4826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Контроллер и фотокамера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2466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4864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pic>
        <p:nvPicPr>
          <p:cNvPr id="62467" name="Рисунок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863" y="1054100"/>
            <a:ext cx="35575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6613" y="1498600"/>
            <a:ext cx="2682875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7307263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uk-UA" sz="2000" b="1" dirty="0" smtClean="0">
                <a:solidFill>
                  <a:schemeClr val="bg1"/>
                </a:solidFill>
              </a:rPr>
              <a:t>Розподіл витрат ВНЗ України на виготовлення експериментального корисного навантаження УМС-1</a:t>
            </a:r>
            <a:endParaRPr lang="uk-UA" sz="2000" b="1" dirty="0">
              <a:solidFill>
                <a:schemeClr val="bg1"/>
              </a:solidFill>
            </a:endParaRPr>
          </a:p>
        </p:txBody>
      </p:sp>
      <p:sp>
        <p:nvSpPr>
          <p:cNvPr id="63490" name="Текст 2"/>
          <p:cNvSpPr>
            <a:spLocks noGrp="1"/>
          </p:cNvSpPr>
          <p:nvPr>
            <p:ph type="body" idx="1"/>
          </p:nvPr>
        </p:nvSpPr>
        <p:spPr>
          <a:xfrm>
            <a:off x="555625" y="1054100"/>
            <a:ext cx="6934200" cy="4864100"/>
          </a:xfrm>
        </p:spPr>
        <p:txBody>
          <a:bodyPr/>
          <a:lstStyle/>
          <a:p>
            <a:endParaRPr lang="ru-RU" smtClean="0">
              <a:solidFill>
                <a:srgbClr val="0F496F"/>
              </a:solidFill>
            </a:endParaRPr>
          </a:p>
          <a:p>
            <a:endParaRPr lang="ru-RU" smtClean="0">
              <a:solidFill>
                <a:srgbClr val="0F496F"/>
              </a:solidFill>
            </a:endParaRPr>
          </a:p>
        </p:txBody>
      </p:sp>
      <p:graphicFrame>
        <p:nvGraphicFramePr>
          <p:cNvPr id="63546" name="Group 58"/>
          <p:cNvGraphicFramePr>
            <a:graphicFrameLocks noGrp="1"/>
          </p:cNvGraphicFramePr>
          <p:nvPr/>
        </p:nvGraphicFramePr>
        <p:xfrm>
          <a:off x="1217613" y="1270000"/>
          <a:ext cx="5654675" cy="7146925"/>
        </p:xfrm>
        <a:graphic>
          <a:graphicData uri="http://schemas.openxmlformats.org/drawingml/2006/table">
            <a:tbl>
              <a:tblPr/>
              <a:tblGrid>
                <a:gridCol w="415925"/>
                <a:gridCol w="3255962"/>
                <a:gridCol w="417513"/>
                <a:gridCol w="417512"/>
                <a:gridCol w="417513"/>
                <a:gridCol w="730250"/>
              </a:tblGrid>
              <a:tr h="38735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№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п\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Найменування організації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(перелік робіт і апаратури)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Витрати по роках, тис. грн.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Сумарні витрати, тис. грн.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324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ДНУ (конструктивне, електричне і інформаційне узгодженню апаратури експериментального корисного навантаження (ЕКН)  з платформою МС-2-8 (розробник платформи ДП «КБ Південне»), узгодження космічних експериментів; комплексні випробування ЕКН; конструкція корпусу інтегрованого блоку апаратури (ІБА); БЦОК; блок датчиків кутової орієнтації; ЦФК; бортовий і наземний сегменти експериментальної радіолінії перспективного </a:t>
                      </a:r>
                      <a:r>
                        <a:rPr kumimoji="0" lang="uk-UA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 </a:t>
                      </a:r>
                      <a:r>
                        <a:rPr kumimoji="0" lang="uk-UA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діапазону з приводом і антеною спостереження; апаратура супутникової навігації (АСН), оптична система «Горизонт»).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2280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823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5129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КПІ (модуль СОС; сонячний датчик; двигун-маховик; експериментальна СБ; панель з теплорегулюючим  покриттям; міні теплова труба)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620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1140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</a:t>
                      </a: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1090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885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4175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2925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ХАІ (система енергопостачання ЕКН; система управління ЕКН; система телеметрії)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996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595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2011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НАУ</a:t>
                      </a:r>
                      <a:r>
                        <a:rPr kumimoji="0" lang="uk-UA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(модуль навігації)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1500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uk-UA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Всього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4896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4416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5546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4021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3441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4471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2128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1968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2528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11315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10095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12815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52778" marR="5277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3750" y="330200"/>
            <a:ext cx="6934200" cy="6731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Ожидаемые результаты</a:t>
            </a:r>
          </a:p>
        </p:txBody>
      </p:sp>
      <p:sp>
        <p:nvSpPr>
          <p:cNvPr id="64514" name="Текст 2"/>
          <p:cNvSpPr>
            <a:spLocks noGrp="1"/>
          </p:cNvSpPr>
          <p:nvPr>
            <p:ph type="body" idx="1"/>
          </p:nvPr>
        </p:nvSpPr>
        <p:spPr>
          <a:xfrm>
            <a:off x="555625" y="1003300"/>
            <a:ext cx="7886700" cy="5600700"/>
          </a:xfrm>
        </p:spPr>
        <p:txBody>
          <a:bodyPr/>
          <a:lstStyle/>
          <a:p>
            <a:pPr algn="just"/>
            <a:r>
              <a:rPr lang="ru-RU" sz="2400" b="1" smtClean="0">
                <a:solidFill>
                  <a:srgbClr val="FFC000"/>
                </a:solidFill>
              </a:rPr>
              <a:t>	Проектом предусматривается 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– впервые на Украине создать новую универсальную платформу класса наноспутник, конкурентоспособную на мировом рынке;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– разработать служебные системы модульного типа, позволяющие достаточно быстро менять конфигурацию в зависимости от решаемой целевой задачи;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– отработать новые высокоскоростные с малыми габаритами и высоким КПД каналы связи, что позволит не только обеспечить высокую информативность бортовой аппаратуры, но и передавать на борт новое программное обеспечение.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Разработанная малогабаритная универсальная платформа позволит с малыми затратами производить различные космические эксперименты и технологическую отработку новой элементной базы, материалов и новых конструкторских и технологических решений в космической отрасли, а также позволит представить на рынок не только пусковые услуги, но и малогабаритные КА  по заказам других стран с запуском их украинскими ракетами-носителями.</a:t>
            </a: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842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 smtClean="0">
                <a:solidFill>
                  <a:schemeClr val="bg1"/>
                </a:solidFill>
              </a:rPr>
              <a:t>задачи </a:t>
            </a:r>
            <a:r>
              <a:rPr lang="ru-RU" b="1" dirty="0">
                <a:solidFill>
                  <a:schemeClr val="bg1"/>
                </a:solidFill>
              </a:rPr>
              <a:t>проекта</a:t>
            </a:r>
          </a:p>
        </p:txBody>
      </p:sp>
      <p:sp>
        <p:nvSpPr>
          <p:cNvPr id="23554" name="Текст 2"/>
          <p:cNvSpPr>
            <a:spLocks noGrp="1"/>
          </p:cNvSpPr>
          <p:nvPr>
            <p:ph type="body" idx="1"/>
          </p:nvPr>
        </p:nvSpPr>
        <p:spPr>
          <a:xfrm>
            <a:off x="555625" y="863600"/>
            <a:ext cx="7899400" cy="5600700"/>
          </a:xfrm>
        </p:spPr>
        <p:txBody>
          <a:bodyPr/>
          <a:lstStyle/>
          <a:p>
            <a:pPr algn="just"/>
            <a:r>
              <a:rPr lang="ru-RU" b="1" smtClean="0">
                <a:solidFill>
                  <a:srgbClr val="FFC000"/>
                </a:solidFill>
              </a:rPr>
              <a:t>	</a:t>
            </a:r>
            <a:r>
              <a:rPr lang="ru-RU" b="1" smtClean="0">
                <a:solidFill>
                  <a:srgbClr val="FFFF00"/>
                </a:solidFill>
              </a:rPr>
              <a:t>- подготовка высококвалифицированных специалистов для ракетно-космической отрасли со знаниями новой современной элементной базы включая нанотехнологии.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- создание малогабаритной унифицированной платформы класса наноспутник для проведения космических исследований, отработки новых конструкторских, технологических решений и новой элементной базы с высокими энергетическими и информационными характеристиками, малыми габаритами и малой стоимостью для широкого класса полезной нагрузки;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- создание на базе унифицированной платформы университетского наноспутника как основного инструмента лабораторного практикума по управлению малыми космическими аппаратами, проведению съемок Земной поверхности, приему и обработке спутниковой информации;</a:t>
            </a:r>
          </a:p>
          <a:p>
            <a:pPr algn="just"/>
            <a:r>
              <a:rPr lang="ru-RU" b="1" smtClean="0">
                <a:solidFill>
                  <a:srgbClr val="FFFF00"/>
                </a:solidFill>
              </a:rPr>
              <a:t>	- создание наземной инфраструктуры приемных станций в ведущих вузах аэрокосмического образования Украины ДНУ, КПИ и ХАИ, а также НЦАОМ с привлечением средств и аппаратуры ведущих западноевропейских вузов в рамках международного проекта «TEMPUS»;	</a:t>
            </a:r>
            <a:endParaRPr lang="ru-RU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5588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Пути реализации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55625" y="838200"/>
            <a:ext cx="7861300" cy="54610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ru-RU" b="1" smtClean="0">
                <a:solidFill>
                  <a:srgbClr val="FFFF00"/>
                </a:solidFill>
              </a:rPr>
              <a:t>	Используя свой опыт, научные наработки, имеющиеся заделы, состав научно-педагогических кадров, студентов и аспирантов задачи создания университетского наноспутника распределены следующим образом:</a:t>
            </a:r>
          </a:p>
          <a:p>
            <a:pPr algn="just">
              <a:lnSpc>
                <a:spcPct val="90000"/>
              </a:lnSpc>
            </a:pPr>
            <a:r>
              <a:rPr lang="ru-RU" b="1" smtClean="0">
                <a:solidFill>
                  <a:srgbClr val="FFFF00"/>
                </a:solidFill>
              </a:rPr>
              <a:t>	</a:t>
            </a:r>
            <a:r>
              <a:rPr lang="ru-RU" b="1" smtClean="0">
                <a:solidFill>
                  <a:srgbClr val="FFC000"/>
                </a:solidFill>
              </a:rPr>
              <a:t>ФТФ ДНУ </a:t>
            </a:r>
            <a:r>
              <a:rPr lang="ru-RU" b="1" smtClean="0">
                <a:solidFill>
                  <a:srgbClr val="FFFF00"/>
                </a:solidFill>
              </a:rPr>
              <a:t>– разработка конструкции, процессорного модуля, блока датчиков по технологии МЕМС, аппаратуры полезной нагрузки, ее согласование с бортовой аппаратурой, радиолиний связи «Земля-борт» и «борт-Земля», разработка наземных терминалов, координация работ;</a:t>
            </a:r>
          </a:p>
          <a:p>
            <a:pPr algn="just">
              <a:lnSpc>
                <a:spcPct val="90000"/>
              </a:lnSpc>
            </a:pPr>
            <a:r>
              <a:rPr lang="ru-RU" b="1" smtClean="0">
                <a:solidFill>
                  <a:srgbClr val="FFFF00"/>
                </a:solidFill>
              </a:rPr>
              <a:t>	</a:t>
            </a:r>
            <a:r>
              <a:rPr lang="ru-RU" b="1" smtClean="0">
                <a:solidFill>
                  <a:srgbClr val="FFC000"/>
                </a:solidFill>
              </a:rPr>
              <a:t>КПИ</a:t>
            </a:r>
            <a:r>
              <a:rPr lang="ru-RU" b="1" smtClean="0">
                <a:solidFill>
                  <a:srgbClr val="FFFF00"/>
                </a:solidFill>
              </a:rPr>
              <a:t> – разработка системы угловой ориентации наноспутника, аппаратуры спутниковой  навигации и солнечных панелей;</a:t>
            </a:r>
          </a:p>
          <a:p>
            <a:pPr algn="just">
              <a:lnSpc>
                <a:spcPct val="90000"/>
              </a:lnSpc>
            </a:pPr>
            <a:r>
              <a:rPr lang="ru-RU" b="1" smtClean="0">
                <a:solidFill>
                  <a:srgbClr val="FFFF00"/>
                </a:solidFill>
              </a:rPr>
              <a:t>	</a:t>
            </a:r>
            <a:r>
              <a:rPr lang="ru-RU" b="1" smtClean="0">
                <a:solidFill>
                  <a:srgbClr val="FFC000"/>
                </a:solidFill>
              </a:rPr>
              <a:t>ХАИ</a:t>
            </a:r>
            <a:r>
              <a:rPr lang="ru-RU" b="1" smtClean="0">
                <a:solidFill>
                  <a:srgbClr val="FFFF00"/>
                </a:solidFill>
              </a:rPr>
              <a:t> – разработка системы энергоснабжения наноспутника модульного типа и системы управления бортовой аппаратурой.</a:t>
            </a:r>
          </a:p>
          <a:p>
            <a:pPr algn="just">
              <a:lnSpc>
                <a:spcPct val="90000"/>
              </a:lnSpc>
            </a:pPr>
            <a:r>
              <a:rPr lang="ru-RU" b="1" smtClean="0">
                <a:solidFill>
                  <a:srgbClr val="FFFF00"/>
                </a:solidFill>
              </a:rPr>
              <a:t>	Для реализации проекта предполагается использовать средства ДКАУ в рамках национальной космической программы по созданию украинского молодежного спутника, МОНУ в рамках госбюджетного финансирования научных разработок, европейского гранта в рамках программы «TEMPUS» (наземные терминалы), спонсорской помощи и собственных средств вузов.</a:t>
            </a:r>
          </a:p>
          <a:p>
            <a:pPr>
              <a:lnSpc>
                <a:spcPct val="90000"/>
              </a:lnSpc>
            </a:pPr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112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Структура</a:t>
            </a:r>
            <a:r>
              <a:rPr lang="ru-RU" dirty="0"/>
              <a:t> </a:t>
            </a:r>
          </a:p>
        </p:txBody>
      </p:sp>
      <p:sp>
        <p:nvSpPr>
          <p:cNvPr id="25602" name="Текст 2"/>
          <p:cNvSpPr>
            <a:spLocks noGrp="1"/>
          </p:cNvSpPr>
          <p:nvPr>
            <p:ph type="body" idx="1"/>
          </p:nvPr>
        </p:nvSpPr>
        <p:spPr>
          <a:xfrm>
            <a:off x="555625" y="1181100"/>
            <a:ext cx="7897813" cy="4940300"/>
          </a:xfrm>
        </p:spPr>
        <p:txBody>
          <a:bodyPr/>
          <a:lstStyle/>
          <a:p>
            <a:r>
              <a:rPr lang="ru-RU" sz="3200" b="1" smtClean="0">
                <a:solidFill>
                  <a:srgbClr val="FFC000"/>
                </a:solidFill>
              </a:rPr>
              <a:t>	Космический сегмент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	- университетский наноспутник</a:t>
            </a:r>
          </a:p>
          <a:p>
            <a:r>
              <a:rPr lang="ru-RU" sz="3200" b="1" smtClean="0">
                <a:solidFill>
                  <a:srgbClr val="FFC000"/>
                </a:solidFill>
              </a:rPr>
              <a:t>	Наземный сегмент</a:t>
            </a:r>
          </a:p>
          <a:p>
            <a:pPr algn="just"/>
            <a:r>
              <a:rPr lang="ru-RU" sz="2400" b="1" smtClean="0">
                <a:solidFill>
                  <a:srgbClr val="FFFF00"/>
                </a:solidFill>
              </a:rPr>
              <a:t>	- наземные терминалы, представленные западноевропейскими университетами в рамках программы «TEMPUS»  ФТФ ДНУ, КПИ и ХАИ.</a:t>
            </a:r>
          </a:p>
          <a:p>
            <a:pPr algn="just"/>
            <a:r>
              <a:rPr lang="ru-RU" sz="2400" b="1" smtClean="0">
                <a:solidFill>
                  <a:srgbClr val="FFFF00"/>
                </a:solidFill>
              </a:rPr>
              <a:t>	- центр управления полетом (НЦУИКС г. Евпатория), </a:t>
            </a:r>
          </a:p>
          <a:p>
            <a:r>
              <a:rPr lang="ru-RU" sz="2400" b="1" smtClean="0">
                <a:solidFill>
                  <a:srgbClr val="FFFF00"/>
                </a:solidFill>
              </a:rPr>
              <a:t>	- абонентский модуль (ДНУ, НЦАОМ)</a:t>
            </a:r>
          </a:p>
          <a:p>
            <a:endParaRPr lang="ru-RU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 smtClean="0">
                <a:solidFill>
                  <a:schemeClr val="bg1"/>
                </a:solidFill>
              </a:rPr>
              <a:t>Структура </a:t>
            </a:r>
            <a:r>
              <a:rPr lang="ru-RU" b="1" dirty="0" err="1" smtClean="0">
                <a:solidFill>
                  <a:schemeClr val="bg1"/>
                </a:solidFill>
              </a:rPr>
              <a:t>НАНОСПУТНИКа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6626" name="Текст 2"/>
          <p:cNvSpPr>
            <a:spLocks noGrp="1"/>
          </p:cNvSpPr>
          <p:nvPr>
            <p:ph type="body" idx="1"/>
          </p:nvPr>
        </p:nvSpPr>
        <p:spPr>
          <a:xfrm>
            <a:off x="555625" y="1181100"/>
            <a:ext cx="7834313" cy="4813300"/>
          </a:xfrm>
        </p:spPr>
        <p:txBody>
          <a:bodyPr/>
          <a:lstStyle/>
          <a:p>
            <a:r>
              <a:rPr lang="ru-RU" sz="2800" b="1" smtClean="0">
                <a:solidFill>
                  <a:srgbClr val="FFC000"/>
                </a:solidFill>
              </a:rPr>
              <a:t>	Платформа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	- корпус;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	- система энергоснабжения (СЭС);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- система управления (СУ) включая систему угловой ориентации и стабилизации (СУОС);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	- командная радиолиния;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	- телеметрическая радиолиния;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	- информационная радиолиния</a:t>
            </a:r>
            <a:r>
              <a:rPr lang="ru-RU" b="1" smtClean="0">
                <a:solidFill>
                  <a:srgbClr val="FFFF00"/>
                </a:solidFill>
              </a:rPr>
              <a:t>.</a:t>
            </a:r>
          </a:p>
          <a:p>
            <a:r>
              <a:rPr lang="ru-RU" sz="2800" b="1" smtClean="0">
                <a:solidFill>
                  <a:srgbClr val="FFC000"/>
                </a:solidFill>
              </a:rPr>
              <a:t>	Полезная нагрузка (АПН)</a:t>
            </a:r>
          </a:p>
          <a:p>
            <a:pPr algn="just"/>
            <a:r>
              <a:rPr lang="ru-RU" sz="2000" b="1" smtClean="0">
                <a:solidFill>
                  <a:srgbClr val="FFFF00"/>
                </a:solidFill>
              </a:rPr>
              <a:t>	- цифровая фото и видео камера с управляемым оптическим и цифровым увеличением.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25" y="279400"/>
            <a:ext cx="6934200" cy="7747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chemeClr val="bg1"/>
                </a:solidFill>
              </a:rPr>
              <a:t>Корпус</a:t>
            </a:r>
          </a:p>
        </p:txBody>
      </p:sp>
      <p:sp>
        <p:nvSpPr>
          <p:cNvPr id="27650" name="Текст 2"/>
          <p:cNvSpPr>
            <a:spLocks noGrp="1"/>
          </p:cNvSpPr>
          <p:nvPr>
            <p:ph type="body" idx="1"/>
          </p:nvPr>
        </p:nvSpPr>
        <p:spPr>
          <a:xfrm>
            <a:off x="555625" y="1181100"/>
            <a:ext cx="6934200" cy="4813300"/>
          </a:xfrm>
        </p:spPr>
        <p:txBody>
          <a:bodyPr/>
          <a:lstStyle/>
          <a:p>
            <a:r>
              <a:rPr lang="ru-RU" sz="2000" b="1" smtClean="0">
                <a:solidFill>
                  <a:srgbClr val="FFFF00"/>
                </a:solidFill>
              </a:rPr>
              <a:t>Габариты корпуса, мм 			</a:t>
            </a:r>
            <a:r>
              <a:rPr lang="en-US" sz="2000" b="1" smtClean="0">
                <a:solidFill>
                  <a:srgbClr val="FFFF00"/>
                </a:solidFill>
              </a:rPr>
              <a:t>	</a:t>
            </a:r>
            <a:r>
              <a:rPr lang="ru-RU" sz="2000" b="1" smtClean="0">
                <a:solidFill>
                  <a:srgbClr val="FFFF00"/>
                </a:solidFill>
              </a:rPr>
              <a:t>150х150х400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Масса платформы, кг				не более 7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Масса АПН, кг						не более 5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Габариты АПН, мм	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- встраиваемой					</a:t>
            </a:r>
            <a:r>
              <a:rPr lang="en-US" sz="2000" b="1" smtClean="0">
                <a:solidFill>
                  <a:srgbClr val="FFFF00"/>
                </a:solidFill>
              </a:rPr>
              <a:t>	</a:t>
            </a:r>
            <a:r>
              <a:rPr lang="ru-RU" sz="2000" b="1" smtClean="0">
                <a:solidFill>
                  <a:srgbClr val="FFFF00"/>
                </a:solidFill>
              </a:rPr>
              <a:t>120х120х150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- на верхней части корпуса			120х120х300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- на нижней части корпуса			100х100х250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- на телескопической штанге		100х100х250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Длина телескопической </a:t>
            </a:r>
          </a:p>
          <a:p>
            <a:r>
              <a:rPr lang="ru-RU" sz="2000" b="1" smtClean="0">
                <a:solidFill>
                  <a:srgbClr val="FFFF00"/>
                </a:solidFill>
              </a:rPr>
              <a:t>штанги, м							</a:t>
            </a:r>
            <a:r>
              <a:rPr lang="en-US" sz="2000" b="1" smtClean="0">
                <a:solidFill>
                  <a:srgbClr val="FFFF00"/>
                </a:solidFill>
              </a:rPr>
              <a:t>	</a:t>
            </a:r>
            <a:r>
              <a:rPr lang="ru-RU" sz="2000" b="1" smtClean="0">
                <a:solidFill>
                  <a:srgbClr val="FFFF00"/>
                </a:solidFill>
              </a:rPr>
              <a:t>0,3 (1)</a:t>
            </a:r>
          </a:p>
          <a:p>
            <a:endParaRPr lang="ru-RU" sz="2000" smtClean="0">
              <a:solidFill>
                <a:srgbClr val="0F496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811</TotalTime>
  <Words>3256</Words>
  <Application>Microsoft Office PowerPoint</Application>
  <PresentationFormat>Лист A4 (210x297 мм)</PresentationFormat>
  <Paragraphs>353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Шаблон оформления</vt:lpstr>
      </vt:variant>
      <vt:variant>
        <vt:i4>4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Century Gothic</vt:lpstr>
      <vt:lpstr>Arial</vt:lpstr>
      <vt:lpstr>Wingdings 3</vt:lpstr>
      <vt:lpstr>Calibri</vt:lpstr>
      <vt:lpstr>Times New Roman</vt:lpstr>
      <vt:lpstr>+mj-lt</vt:lpstr>
      <vt:lpstr>Сектор</vt:lpstr>
      <vt:lpstr>Сектор</vt:lpstr>
      <vt:lpstr>Сектор</vt:lpstr>
      <vt:lpstr>Сектор</vt:lpstr>
      <vt:lpstr>УНИВЕРСИТЕТСКИЙ НАНОСПУТНИК УКРАИНЫ </vt:lpstr>
      <vt:lpstr>АКТУАЛЬНОСТЬ</vt:lpstr>
      <vt:lpstr>СОВМЕСТНЫЙ ПРОЕКТ ДНЕПРОПЕТРОВСКОГО НАЦИОНАЛЬНОГО УНИВЕРСИТЕТА ИМ. О. ГОНЧАРА, НАЦИОНАЛЬНОГО ТЕХНИЧЕСКОГО УНИВЕРСИТЕТА УКРАИНЫ «КПИ», НАЦИОНАЛЬНОГО АЭРОКОСМИЧЕСКОГО УНИВЕРСИТЕТА ИМ. ЖУКОВСКОГО «ХАИ», </vt:lpstr>
      <vt:lpstr>ЦЕЛЬ И ОСНОВНЫЕ ЗАДАЧИ ПРОЕКТА</vt:lpstr>
      <vt:lpstr>ЗАДАЧИ ПРОЕКТА</vt:lpstr>
      <vt:lpstr>ПУТИ РЕАЛИЗАЦИИ </vt:lpstr>
      <vt:lpstr>СТРУКТУРА </vt:lpstr>
      <vt:lpstr>СТРУКТУРА НАНОСПУТНИКА</vt:lpstr>
      <vt:lpstr>КОРПУС</vt:lpstr>
      <vt:lpstr>ОБЩИЙ ВИД НАНОСПУТНИКА</vt:lpstr>
      <vt:lpstr>СТРУКТУРНАЯ СХЕМА УНИВЕРСИТЕТСКОГО НАНОСПУТНИКА</vt:lpstr>
      <vt:lpstr>УКРАИНСКИЙ МОЛОДЕЖНЫЙ СПУТНИК УМС-1</vt:lpstr>
      <vt:lpstr>СТРУКТУРА ЭКСПЕРИМЕНТАЛЬНОЙ ПОЛЕЗНОЙ НАГРУЗКИ УМС-1</vt:lpstr>
      <vt:lpstr>КОМПОНОВКА ИНТЕГРИРОВАННОГО БЛОКА АППАРАТУРЫ</vt:lpstr>
      <vt:lpstr>ИНТЕГРИРОВАННЫЙ БЛОК АППАРАТУРЫ (ИБА) </vt:lpstr>
      <vt:lpstr>ОТДЕЛЬНАЯ АППАРАТУРА ВУЗОВ</vt:lpstr>
      <vt:lpstr>РАБОТА В СОСТАВЕ УМС-1</vt:lpstr>
      <vt:lpstr>РАБОТА В СОСТАВЕ УМС-1</vt:lpstr>
      <vt:lpstr>СОСТАВ КОСМИЧЕСКИХ ЭКСПЕРИМЕНТОВ</vt:lpstr>
      <vt:lpstr>СОСТАВ КОСМИЧЕСКИХ ЭКСПЕРИМЕНТОВ</vt:lpstr>
      <vt:lpstr>Слайд 21</vt:lpstr>
      <vt:lpstr>Слайд 22</vt:lpstr>
      <vt:lpstr>Слайд 23</vt:lpstr>
      <vt:lpstr>МАЛОГАБАРИТНЫЙ ВЫСОКОПРОИЗВОДИТЕЛЬНЫЙ ПРОЦЕССОРНЫЙ МОДУЛЬ КОСМИЧЕСКИХ АППАРАТОВ, ШИФР «ПМ»</vt:lpstr>
      <vt:lpstr>ОБЩИЙ ВИД ПМ</vt:lpstr>
      <vt:lpstr>ОБЩИЙ ВИД ПМ</vt:lpstr>
      <vt:lpstr>СИСТЕМА ОРИЕНТАЦИИ И СТАБИЛИЗАЦИИ</vt:lpstr>
      <vt:lpstr>МАГНИТОМЕТР И АРМ-7</vt:lpstr>
      <vt:lpstr>ДАТЧИК НАПРАВЛЕНИЯ НА СОЛНЦЕ</vt:lpstr>
      <vt:lpstr>ОБЩИЙ ВИД СД</vt:lpstr>
      <vt:lpstr>АЛГОРИТМИЧЕСКОЕ И ПРОГРАММНОЕ ОБЕСПЕЧЕНИЕ МАЛОГАБАРИТНОГО ВЫСОКОПРОИЗВОДИТЕЛЬНОГО БОРТОВОГО ЦИФРОВОГО ВЫЧИСЛИТЕЛЬНОГО КОМПЛЕКСА </vt:lpstr>
      <vt:lpstr>МОДУЛЬ ЭНЕРГОСНАБЖЕНИЯ ЭКСПЕРИМЕНТАЛЬНОЙ ПОЛЕЗНОЙ НАГРУЗКИ УМС-1 </vt:lpstr>
      <vt:lpstr>НАПРЯЖЕНИЯ ПИТАНИЯ БОРТОВОЙ АППАРАТУРЫ</vt:lpstr>
      <vt:lpstr>АППАРАТУРА ДЛЯ ИССЛЕДОВАНИЯ ПРОХОЖДЕНИЯ РАДИОВОЛН В ПЕРСПЕКТИВНОМ ЧАСТОТНОМ ДИАПАЗОНЕ </vt:lpstr>
      <vt:lpstr>БОРТОВАЯ И НАЗЕМНАЯ АППАРАТУРА</vt:lpstr>
      <vt:lpstr>БЛОК ДАТЧИКОВ УГЛОВОЙ ОРИЕНТАЦИИ</vt:lpstr>
      <vt:lpstr>ДАТЧИКИ УГЛОВЫХ СКОРОСТЕЙ И МАГНЕТОМЕТР</vt:lpstr>
      <vt:lpstr>АППАРАТУРА СПУТНИКОВОЙ НАВИГАЦИИ</vt:lpstr>
      <vt:lpstr>ЦИФРОВАЯ ФОТО И ВИДЕОКАМЕРА </vt:lpstr>
      <vt:lpstr>ОСНОВНЫЕ ХАРАКТЕРИСТИКИ СЪЕМКИ</vt:lpstr>
      <vt:lpstr>ОБЩИЙ ВИД ФОТОКАМЕРЫ</vt:lpstr>
      <vt:lpstr>ОПТИЧЕСКАЯ СИСТЕМА</vt:lpstr>
      <vt:lpstr>КОНТРОЛЛЕР И ФОТОКАМЕРА</vt:lpstr>
      <vt:lpstr>РОЗПОДІЛ ВИТРАТ ВНЗ УКРАЇНИ НА ВИГОТОВЛЕННЯ ЕКСПЕРИМЕНТАЛЬНОГО КОРИСНОГО НАВАНТАЖЕННЯ УМС-1</vt:lpstr>
      <vt:lpstr>ОЖИДАЕМЫЕ РЕЗУЛЬТАТЫ</vt:lpstr>
    </vt:vector>
  </TitlesOfParts>
  <Company>домашний ПК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Университетский наноспутник Украины</dc:title>
  <dc:creator>Анатолий</dc:creator>
  <cp:lastModifiedBy>user</cp:lastModifiedBy>
  <cp:revision>87</cp:revision>
  <dcterms:created xsi:type="dcterms:W3CDTF">2013-12-09T19:50:05Z</dcterms:created>
  <dcterms:modified xsi:type="dcterms:W3CDTF">2014-05-26T11:42:52Z</dcterms:modified>
</cp:coreProperties>
</file>